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5"/>
  </p:notesMasterIdLst>
  <p:sldIdLst>
    <p:sldId id="256" r:id="rId2"/>
    <p:sldId id="292" r:id="rId3"/>
    <p:sldId id="293" r:id="rId4"/>
    <p:sldId id="257" r:id="rId5"/>
    <p:sldId id="294" r:id="rId6"/>
    <p:sldId id="301" r:id="rId7"/>
    <p:sldId id="295" r:id="rId8"/>
    <p:sldId id="296" r:id="rId9"/>
    <p:sldId id="297" r:id="rId10"/>
    <p:sldId id="298" r:id="rId11"/>
    <p:sldId id="258" r:id="rId12"/>
    <p:sldId id="299" r:id="rId13"/>
    <p:sldId id="303" r:id="rId14"/>
    <p:sldId id="304" r:id="rId15"/>
    <p:sldId id="305" r:id="rId16"/>
    <p:sldId id="306" r:id="rId17"/>
    <p:sldId id="259" r:id="rId18"/>
    <p:sldId id="260" r:id="rId19"/>
    <p:sldId id="261" r:id="rId20"/>
    <p:sldId id="262" r:id="rId21"/>
    <p:sldId id="263" r:id="rId22"/>
    <p:sldId id="264" r:id="rId23"/>
    <p:sldId id="271" r:id="rId24"/>
    <p:sldId id="272" r:id="rId25"/>
    <p:sldId id="273" r:id="rId26"/>
    <p:sldId id="275" r:id="rId27"/>
    <p:sldId id="274" r:id="rId28"/>
    <p:sldId id="287" r:id="rId29"/>
    <p:sldId id="288" r:id="rId30"/>
    <p:sldId id="289" r:id="rId31"/>
    <p:sldId id="290" r:id="rId32"/>
    <p:sldId id="291" r:id="rId33"/>
    <p:sldId id="30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6CFA2-1BCA-486F-A5E2-E22969529590}" type="datetimeFigureOut">
              <a:rPr lang="tr-TR" smtClean="0"/>
              <a:pPr/>
              <a:t>22.10.2018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EBACD-F25D-4034-AAA8-2A270F523749}" type="slidenum">
              <a:rPr lang="tr-TR" smtClean="0"/>
              <a:pPr/>
              <a:t>‹#›</a:t>
            </a:fld>
            <a:endParaRPr lang="tr-TR"/>
          </a:p>
        </p:txBody>
      </p:sp>
    </p:spTree>
    <p:extLst>
      <p:ext uri="{BB962C8B-B14F-4D97-AF65-F5344CB8AC3E}">
        <p14:creationId xmlns:p14="http://schemas.microsoft.com/office/powerpoint/2010/main" val="156729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2EBACD-F25D-4034-AAA8-2A270F523749}" type="slidenum">
              <a:rPr lang="tr-TR" smtClean="0"/>
              <a:pPr/>
              <a:t>13</a:t>
            </a:fld>
            <a:endParaRPr lang="tr-TR"/>
          </a:p>
        </p:txBody>
      </p:sp>
    </p:spTree>
    <p:extLst>
      <p:ext uri="{BB962C8B-B14F-4D97-AF65-F5344CB8AC3E}">
        <p14:creationId xmlns:p14="http://schemas.microsoft.com/office/powerpoint/2010/main" val="136620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9F75050-0E15-4C5B-92B0-66D068882F1F}" type="datetimeFigureOut">
              <a:rPr lang="tr-TR" smtClean="0"/>
              <a:pPr/>
              <a:t>22.10.2018</a:t>
            </a:fld>
            <a:endParaRPr lang="tr-T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8520" y="1844824"/>
            <a:ext cx="7354282" cy="2569036"/>
          </a:xfrm>
        </p:spPr>
        <p:txBody>
          <a:bodyPr>
            <a:normAutofit/>
          </a:bodyPr>
          <a:lstStyle/>
          <a:p>
            <a:r>
              <a:rPr lang="tr-TR" sz="4000" b="1" dirty="0" smtClean="0">
                <a:latin typeface="High Tower Text" pitchFamily="18" charset="0"/>
                <a:cs typeface="Courier New" pitchFamily="49" charset="0"/>
              </a:rPr>
              <a:t>TARİH BÖLÜMÜ ORYANTASYON TOPLANTISI</a:t>
            </a:r>
            <a:endParaRPr lang="tr-TR" sz="4000" b="1" dirty="0">
              <a:latin typeface="High Tower Text" pitchFamily="18"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Bölümümüz Öğrenci </a:t>
            </a:r>
            <a:r>
              <a:rPr lang="tr-TR" dirty="0" smtClean="0"/>
              <a:t>Danışmanlıkları</a:t>
            </a:r>
            <a:br>
              <a:rPr lang="tr-TR" dirty="0" smtClean="0"/>
            </a:br>
            <a:r>
              <a:rPr lang="tr-TR" dirty="0" smtClean="0"/>
              <a:t>(Araştırma Görevlileri)</a:t>
            </a:r>
            <a:endParaRPr lang="tr-TR" dirty="0"/>
          </a:p>
        </p:txBody>
      </p:sp>
      <p:sp>
        <p:nvSpPr>
          <p:cNvPr id="2" name="İçerik Yer Tutucusu 1"/>
          <p:cNvSpPr>
            <a:spLocks noGrp="1"/>
          </p:cNvSpPr>
          <p:nvPr>
            <p:ph idx="1"/>
          </p:nvPr>
        </p:nvSpPr>
        <p:spPr/>
        <p:txBody>
          <a:bodyPr/>
          <a:lstStyle/>
          <a:p>
            <a:r>
              <a:rPr lang="tr-TR" dirty="0" smtClean="0"/>
              <a:t>1. Sınıf	 </a:t>
            </a:r>
            <a:r>
              <a:rPr lang="tr-TR" dirty="0" err="1" smtClean="0"/>
              <a:t>Araş</a:t>
            </a:r>
            <a:r>
              <a:rPr lang="tr-TR" dirty="0" smtClean="0"/>
              <a:t>. Gör. Selim OSRAK</a:t>
            </a:r>
          </a:p>
          <a:p>
            <a:r>
              <a:rPr lang="tr-TR" dirty="0" smtClean="0"/>
              <a:t>2. Sınıf	 </a:t>
            </a:r>
            <a:r>
              <a:rPr lang="tr-TR" dirty="0" err="1"/>
              <a:t>Araş</a:t>
            </a:r>
            <a:r>
              <a:rPr lang="tr-TR" dirty="0"/>
              <a:t>. Gör. </a:t>
            </a:r>
            <a:r>
              <a:rPr lang="tr-TR" dirty="0" smtClean="0"/>
              <a:t>Özgür YÜCEL</a:t>
            </a:r>
          </a:p>
          <a:p>
            <a:r>
              <a:rPr lang="tr-TR" dirty="0" smtClean="0"/>
              <a:t>3. Sınıf	 </a:t>
            </a:r>
            <a:r>
              <a:rPr lang="tr-TR" dirty="0" err="1"/>
              <a:t>Araş</a:t>
            </a:r>
            <a:r>
              <a:rPr lang="tr-TR" dirty="0"/>
              <a:t>. Gör. </a:t>
            </a:r>
            <a:r>
              <a:rPr lang="tr-TR" dirty="0" smtClean="0"/>
              <a:t>Mustafa ASLAN</a:t>
            </a:r>
          </a:p>
          <a:p>
            <a:r>
              <a:rPr lang="tr-TR" dirty="0" smtClean="0"/>
              <a:t>4. Sınıf	 </a:t>
            </a:r>
            <a:r>
              <a:rPr lang="tr-TR" dirty="0" err="1"/>
              <a:t>Araş</a:t>
            </a:r>
            <a:r>
              <a:rPr lang="tr-TR" dirty="0"/>
              <a:t>. Gör. </a:t>
            </a:r>
            <a:r>
              <a:rPr lang="tr-TR" dirty="0" smtClean="0"/>
              <a:t>Yunus MERCİMEK</a:t>
            </a:r>
            <a:endParaRPr lang="tr-TR" dirty="0"/>
          </a:p>
        </p:txBody>
      </p:sp>
      <p:sp>
        <p:nvSpPr>
          <p:cNvPr id="4" name="Sağ Ok 3"/>
          <p:cNvSpPr/>
          <p:nvPr/>
        </p:nvSpPr>
        <p:spPr>
          <a:xfrm>
            <a:off x="1691680" y="1700808"/>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1691680" y="2204864"/>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691680" y="2636912"/>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691680" y="3068960"/>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6649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274638"/>
            <a:ext cx="7715304" cy="1939916"/>
          </a:xfrm>
        </p:spPr>
        <p:txBody>
          <a:bodyPr>
            <a:noAutofit/>
          </a:bodyPr>
          <a:lstStyle/>
          <a:p>
            <a:r>
              <a:rPr lang="tr-TR" sz="4400" dirty="0" smtClean="0">
                <a:latin typeface="High Tower Text" pitchFamily="18" charset="0"/>
              </a:rPr>
              <a:t>Mezun olmadan önce ne olduğunu öğrenmeniz gereken sınavlar</a:t>
            </a:r>
            <a:endParaRPr lang="tr-TR" sz="4400" dirty="0">
              <a:latin typeface="High Tower Text" pitchFamily="18" charset="0"/>
            </a:endParaRPr>
          </a:p>
        </p:txBody>
      </p:sp>
      <p:sp>
        <p:nvSpPr>
          <p:cNvPr id="3" name="2 İçerik Yer Tutucusu"/>
          <p:cNvSpPr>
            <a:spLocks noGrp="1"/>
          </p:cNvSpPr>
          <p:nvPr>
            <p:ph idx="1"/>
          </p:nvPr>
        </p:nvSpPr>
        <p:spPr>
          <a:xfrm>
            <a:off x="1071538" y="2285992"/>
            <a:ext cx="7929618" cy="3962408"/>
          </a:xfrm>
        </p:spPr>
        <p:txBody>
          <a:bodyPr>
            <a:normAutofit/>
          </a:bodyPr>
          <a:lstStyle/>
          <a:p>
            <a:pPr>
              <a:lnSpc>
                <a:spcPct val="150000"/>
              </a:lnSpc>
            </a:pPr>
            <a:r>
              <a:rPr lang="tr-TR" sz="2200" b="1" dirty="0" smtClean="0">
                <a:latin typeface="High Tower Text" pitchFamily="18" charset="0"/>
              </a:rPr>
              <a:t>ALES</a:t>
            </a:r>
            <a:r>
              <a:rPr lang="tr-TR" sz="2100" dirty="0" smtClean="0">
                <a:latin typeface="High Tower Text" pitchFamily="18" charset="0"/>
              </a:rPr>
              <a:t>       </a:t>
            </a:r>
            <a:r>
              <a:rPr lang="tr-TR" sz="2000" dirty="0" smtClean="0">
                <a:latin typeface="High Tower Text" pitchFamily="18" charset="0"/>
              </a:rPr>
              <a:t>Akademik Personel ve Lisansüstü Eğitimi Giriş Sınavı</a:t>
            </a:r>
          </a:p>
          <a:p>
            <a:pPr>
              <a:lnSpc>
                <a:spcPct val="150000"/>
              </a:lnSpc>
              <a:buNone/>
            </a:pPr>
            <a:endParaRPr lang="tr-TR" sz="2000" dirty="0" smtClean="0">
              <a:latin typeface="High Tower Text" pitchFamily="18" charset="0"/>
            </a:endParaRPr>
          </a:p>
          <a:p>
            <a:pPr>
              <a:lnSpc>
                <a:spcPct val="150000"/>
              </a:lnSpc>
            </a:pPr>
            <a:r>
              <a:rPr lang="tr-TR" sz="2200" b="1" dirty="0" smtClean="0">
                <a:latin typeface="High Tower Text" pitchFamily="18" charset="0"/>
              </a:rPr>
              <a:t>YDS</a:t>
            </a:r>
            <a:r>
              <a:rPr lang="tr-TR" sz="2100" dirty="0" smtClean="0">
                <a:latin typeface="High Tower Text" pitchFamily="18" charset="0"/>
              </a:rPr>
              <a:t> 	    </a:t>
            </a:r>
            <a:r>
              <a:rPr lang="tr-TR" sz="2000" dirty="0" smtClean="0">
                <a:latin typeface="High Tower Text" pitchFamily="18" charset="0"/>
              </a:rPr>
              <a:t>Yabancı Dil Bilgisi Seviye Tespit Sınavı</a:t>
            </a:r>
          </a:p>
          <a:p>
            <a:pPr>
              <a:lnSpc>
                <a:spcPct val="150000"/>
              </a:lnSpc>
              <a:buNone/>
            </a:pPr>
            <a:endParaRPr lang="tr-TR" sz="2000" dirty="0" smtClean="0">
              <a:latin typeface="High Tower Text" pitchFamily="18" charset="0"/>
            </a:endParaRPr>
          </a:p>
          <a:p>
            <a:pPr>
              <a:lnSpc>
                <a:spcPct val="150000"/>
              </a:lnSpc>
            </a:pPr>
            <a:r>
              <a:rPr lang="tr-TR" sz="2200" b="1" dirty="0" smtClean="0">
                <a:latin typeface="High Tower Text" pitchFamily="18" charset="0"/>
              </a:rPr>
              <a:t>YÖKDİL</a:t>
            </a:r>
            <a:r>
              <a:rPr lang="tr-TR" sz="2100" dirty="0" smtClean="0">
                <a:latin typeface="High Tower Text" pitchFamily="18" charset="0"/>
              </a:rPr>
              <a:t>               </a:t>
            </a:r>
            <a:r>
              <a:rPr lang="tr-TR" sz="2000" dirty="0" smtClean="0">
                <a:latin typeface="High Tower Text" pitchFamily="18" charset="0"/>
              </a:rPr>
              <a:t>Yükseköğretim Kurumları Yabancı Dil Sınavı</a:t>
            </a:r>
          </a:p>
          <a:p>
            <a:pPr>
              <a:lnSpc>
                <a:spcPct val="150000"/>
              </a:lnSpc>
              <a:buNone/>
            </a:pPr>
            <a:endParaRPr lang="tr-TR" sz="2000" dirty="0" smtClean="0">
              <a:latin typeface="High Tower Text" pitchFamily="18" charset="0"/>
            </a:endParaRPr>
          </a:p>
          <a:p>
            <a:pPr>
              <a:lnSpc>
                <a:spcPct val="150000"/>
              </a:lnSpc>
            </a:pPr>
            <a:r>
              <a:rPr lang="tr-TR" sz="2200" b="1" dirty="0" smtClean="0">
                <a:latin typeface="High Tower Text" pitchFamily="18" charset="0"/>
              </a:rPr>
              <a:t>KPSS</a:t>
            </a:r>
            <a:r>
              <a:rPr lang="tr-TR" sz="2100" dirty="0" smtClean="0">
                <a:latin typeface="High Tower Text" pitchFamily="18" charset="0"/>
              </a:rPr>
              <a:t>	                 </a:t>
            </a:r>
            <a:r>
              <a:rPr lang="tr-TR" sz="2000" dirty="0" smtClean="0">
                <a:latin typeface="High Tower Text" pitchFamily="18" charset="0"/>
              </a:rPr>
              <a:t>Kamu Personel Seçme Sınavı</a:t>
            </a:r>
          </a:p>
          <a:p>
            <a:endParaRPr lang="tr-TR" dirty="0" smtClean="0"/>
          </a:p>
          <a:p>
            <a:endParaRPr lang="tr-TR" dirty="0"/>
          </a:p>
        </p:txBody>
      </p:sp>
      <p:sp>
        <p:nvSpPr>
          <p:cNvPr id="4" name="3 Sağ Ok"/>
          <p:cNvSpPr/>
          <p:nvPr/>
        </p:nvSpPr>
        <p:spPr>
          <a:xfrm>
            <a:off x="2357422" y="2571744"/>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a:off x="3500430" y="585789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Sağ Ok"/>
          <p:cNvSpPr/>
          <p:nvPr/>
        </p:nvSpPr>
        <p:spPr>
          <a:xfrm>
            <a:off x="2643174" y="364331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Sağ Ok"/>
          <p:cNvSpPr/>
          <p:nvPr/>
        </p:nvSpPr>
        <p:spPr>
          <a:xfrm>
            <a:off x="3071802" y="471488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a:bodyPr>
          <a:lstStyle/>
          <a:p>
            <a:pPr algn="ctr"/>
            <a:r>
              <a:rPr lang="tr-TR" dirty="0" smtClean="0"/>
              <a:t>Bölümümüzde</a:t>
            </a:r>
          </a:p>
          <a:p>
            <a:r>
              <a:rPr lang="tr-TR" dirty="0">
                <a:solidFill>
                  <a:schemeClr val="tx1"/>
                </a:solidFill>
              </a:rPr>
              <a:t>Eskiçağ Tarihi </a:t>
            </a:r>
          </a:p>
          <a:p>
            <a:r>
              <a:rPr lang="tr-TR" dirty="0">
                <a:solidFill>
                  <a:schemeClr val="tx1"/>
                </a:solidFill>
              </a:rPr>
              <a:t>-Ortaçağ Tarihi </a:t>
            </a:r>
          </a:p>
          <a:p>
            <a:r>
              <a:rPr lang="tr-TR" dirty="0">
                <a:solidFill>
                  <a:schemeClr val="tx1"/>
                </a:solidFill>
              </a:rPr>
              <a:t>-Genel Türk Tarihi </a:t>
            </a:r>
          </a:p>
          <a:p>
            <a:r>
              <a:rPr lang="tr-TR" dirty="0">
                <a:solidFill>
                  <a:schemeClr val="tx1"/>
                </a:solidFill>
              </a:rPr>
              <a:t>-Yeniçağ Tarihi</a:t>
            </a:r>
          </a:p>
          <a:p>
            <a:r>
              <a:rPr lang="tr-TR" dirty="0">
                <a:solidFill>
                  <a:schemeClr val="tx1"/>
                </a:solidFill>
              </a:rPr>
              <a:t>-Yakınçağ Tarihi</a:t>
            </a:r>
          </a:p>
          <a:p>
            <a:r>
              <a:rPr lang="tr-TR" dirty="0">
                <a:solidFill>
                  <a:schemeClr val="tx1"/>
                </a:solidFill>
              </a:rPr>
              <a:t>- Türkiye Cumhuriyeti </a:t>
            </a:r>
            <a:r>
              <a:rPr lang="tr-TR" dirty="0" smtClean="0">
                <a:solidFill>
                  <a:schemeClr val="tx1"/>
                </a:solidFill>
              </a:rPr>
              <a:t>Tarihi</a:t>
            </a:r>
          </a:p>
          <a:p>
            <a:pPr algn="ctr"/>
            <a:r>
              <a:rPr lang="tr-TR" sz="1400" dirty="0"/>
              <a:t>O</a:t>
            </a:r>
            <a:r>
              <a:rPr lang="tr-TR" sz="1400" dirty="0" smtClean="0"/>
              <a:t>lmak üzere toplam 6 bilim dalı mevcuttur.</a:t>
            </a:r>
            <a:endParaRPr lang="tr-TR" sz="1400" dirty="0"/>
          </a:p>
          <a:p>
            <a:pPr algn="ctr"/>
            <a:endParaRPr lang="tr-TR" dirty="0"/>
          </a:p>
        </p:txBody>
      </p:sp>
    </p:spTree>
    <p:extLst>
      <p:ext uri="{BB962C8B-B14F-4D97-AF65-F5344CB8AC3E}">
        <p14:creationId xmlns:p14="http://schemas.microsoft.com/office/powerpoint/2010/main" val="417125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142852"/>
            <a:ext cx="7498080" cy="928694"/>
          </a:xfrm>
        </p:spPr>
        <p:txBody>
          <a:bodyPr>
            <a:normAutofit/>
          </a:bodyPr>
          <a:lstStyle/>
          <a:p>
            <a:r>
              <a:rPr lang="tr-TR" sz="3500" dirty="0" smtClean="0">
                <a:latin typeface="High Tower Text" pitchFamily="18" charset="0"/>
              </a:rPr>
              <a:t>Tarih Bölümü İletişim Kanalları</a:t>
            </a:r>
            <a:endParaRPr lang="tr-TR" sz="3500" dirty="0">
              <a:latin typeface="High Tower Text" pitchFamily="18" charset="0"/>
            </a:endParaRPr>
          </a:p>
        </p:txBody>
      </p:sp>
      <p:sp>
        <p:nvSpPr>
          <p:cNvPr id="3" name="2 İçerik Yer Tutucusu"/>
          <p:cNvSpPr>
            <a:spLocks noGrp="1"/>
          </p:cNvSpPr>
          <p:nvPr>
            <p:ph idx="1"/>
          </p:nvPr>
        </p:nvSpPr>
        <p:spPr>
          <a:xfrm>
            <a:off x="1435608" y="1000108"/>
            <a:ext cx="7498080" cy="5248292"/>
          </a:xfrm>
        </p:spPr>
        <p:txBody>
          <a:bodyPr/>
          <a:lstStyle/>
          <a:p>
            <a:pPr>
              <a:buNone/>
            </a:pPr>
            <a:r>
              <a:rPr lang="tr-TR" sz="2500" dirty="0"/>
              <a:t>http://tarih.gantep.edu.tr/</a:t>
            </a:r>
            <a:endParaRPr lang="tr-TR" sz="2500" dirty="0" smtClean="0"/>
          </a:p>
          <a:p>
            <a:pPr>
              <a:buNone/>
            </a:pPr>
            <a:r>
              <a:rPr lang="tr-TR" sz="2500" dirty="0" smtClean="0"/>
              <a:t>  </a:t>
            </a:r>
            <a:endParaRPr lang="tr-TR" sz="2500" dirty="0"/>
          </a:p>
        </p:txBody>
      </p:sp>
      <p:pic>
        <p:nvPicPr>
          <p:cNvPr id="2050" name="Picture 2" descr="C:\Users\PC\Pictures\Screenshots\Ekran Görüntüsü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698477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3776"/>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00562" y="1203332"/>
            <a:ext cx="4357718" cy="868346"/>
          </a:xfrm>
        </p:spPr>
        <p:txBody>
          <a:bodyPr>
            <a:noAutofit/>
          </a:bodyPr>
          <a:lstStyle/>
          <a:p>
            <a:r>
              <a:rPr lang="tr-TR" sz="2000" dirty="0">
                <a:latin typeface="High Tower Text" pitchFamily="18" charset="0"/>
              </a:rPr>
              <a:t>GAZİANTEP ÜNİVERSİTESİ FEN EDEBİYAT TARİH</a:t>
            </a:r>
          </a:p>
        </p:txBody>
      </p:sp>
      <p:pic>
        <p:nvPicPr>
          <p:cNvPr id="1026" name="Picture 2" descr="C:\Users\PC\Pictures\Screenshots\Ekran Görüntüsü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078" y="2214554"/>
            <a:ext cx="7334293" cy="3576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Pictures\depositphotos_66583895-stock-illustration-facebook-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124744"/>
            <a:ext cx="2664296" cy="88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14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timthumb.jpg"/>
          <p:cNvPicPr>
            <a:picLocks noChangeAspect="1" noChangeArrowheads="1"/>
          </p:cNvPicPr>
          <p:nvPr/>
        </p:nvPicPr>
        <p:blipFill>
          <a:blip r:embed="rId2"/>
          <a:srcRect/>
          <a:stretch>
            <a:fillRect/>
          </a:stretch>
        </p:blipFill>
        <p:spPr bwMode="auto">
          <a:xfrm>
            <a:off x="2571737" y="187430"/>
            <a:ext cx="4714907" cy="2810084"/>
          </a:xfrm>
          <a:prstGeom prst="rect">
            <a:avLst/>
          </a:prstGeom>
          <a:noFill/>
        </p:spPr>
      </p:pic>
      <p:sp>
        <p:nvSpPr>
          <p:cNvPr id="7" name="1 Başlık"/>
          <p:cNvSpPr>
            <a:spLocks noGrp="1"/>
          </p:cNvSpPr>
          <p:nvPr>
            <p:ph type="title"/>
          </p:nvPr>
        </p:nvSpPr>
        <p:spPr>
          <a:xfrm>
            <a:off x="1285852" y="2071678"/>
            <a:ext cx="7686684" cy="4500594"/>
          </a:xfrm>
        </p:spPr>
        <p:txBody>
          <a:bodyPr>
            <a:noAutofit/>
          </a:bodyPr>
          <a:lstStyle/>
          <a:p>
            <a:r>
              <a:rPr lang="tr-TR" sz="2500" dirty="0" smtClean="0">
                <a:solidFill>
                  <a:schemeClr val="tx1"/>
                </a:solidFill>
                <a:latin typeface="+mn-lt"/>
              </a:rPr>
              <a:t>Farabi Değişim Programı, Yükseköğretim Kurumları Arasında Öğrenci ve Öğretim Üyesi Değişim Programı, üniversite ve yüksek teknoloji enstitüleri bünyesinde ön lisans, lisans, yüksek lisans ve doktora düzeyinde eğitim-öğretim yapan yükseköğretim kurumları arasında öğrenci ve öğretim üyesi değişim programıdır.</a:t>
            </a:r>
            <a:r>
              <a:rPr lang="tr-TR" sz="1600" dirty="0" smtClean="0">
                <a:solidFill>
                  <a:schemeClr val="tx1"/>
                </a:solidFill>
              </a:rPr>
              <a:t/>
            </a:r>
            <a:br>
              <a:rPr lang="tr-TR" sz="1600" dirty="0" smtClean="0">
                <a:solidFill>
                  <a:schemeClr val="tx1"/>
                </a:solidFill>
              </a:rPr>
            </a:br>
            <a:endParaRPr lang="tr-TR" sz="1500" dirty="0">
              <a:solidFill>
                <a:schemeClr val="tx1"/>
              </a:solidFill>
              <a:latin typeface="High Tower Text" pitchFamily="18" charset="0"/>
            </a:endParaRPr>
          </a:p>
        </p:txBody>
      </p:sp>
    </p:spTree>
    <p:extLst>
      <p:ext uri="{BB962C8B-B14F-4D97-AF65-F5344CB8AC3E}">
        <p14:creationId xmlns:p14="http://schemas.microsoft.com/office/powerpoint/2010/main" val="460195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Erasmus-_SL_home_slider.jpg"/>
          <p:cNvPicPr>
            <a:picLocks noChangeAspect="1" noChangeArrowheads="1"/>
          </p:cNvPicPr>
          <p:nvPr/>
        </p:nvPicPr>
        <p:blipFill>
          <a:blip r:embed="rId2"/>
          <a:srcRect/>
          <a:stretch>
            <a:fillRect/>
          </a:stretch>
        </p:blipFill>
        <p:spPr bwMode="auto">
          <a:xfrm>
            <a:off x="1247000" y="279298"/>
            <a:ext cx="6539710" cy="1863818"/>
          </a:xfrm>
          <a:prstGeom prst="rect">
            <a:avLst/>
          </a:prstGeom>
          <a:noFill/>
        </p:spPr>
      </p:pic>
      <p:sp>
        <p:nvSpPr>
          <p:cNvPr id="8" name="1 Başlık"/>
          <p:cNvSpPr txBox="1">
            <a:spLocks/>
          </p:cNvSpPr>
          <p:nvPr/>
        </p:nvSpPr>
        <p:spPr>
          <a:xfrm>
            <a:off x="1071538" y="1928802"/>
            <a:ext cx="7858180" cy="2148270"/>
          </a:xfrm>
          <a:prstGeom prst="rect">
            <a:avLst/>
          </a:prstGeom>
        </p:spPr>
        <p:txBody>
          <a:bodyPr anchor="ctr">
            <a:noAutofit/>
          </a:bodyPr>
          <a:lstStyle/>
          <a:p>
            <a:pPr lvl="0">
              <a:spcBef>
                <a:spcPct val="0"/>
              </a:spcBef>
              <a:defRPr/>
            </a:pPr>
            <a:r>
              <a:rPr kumimoji="0" lang="tr-TR" sz="3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High Tower Text" pitchFamily="18" charset="0"/>
                <a:ea typeface="+mj-ea"/>
                <a:cs typeface="+mj-cs"/>
              </a:rPr>
              <a:t>Bologna</a:t>
            </a:r>
            <a:r>
              <a:rPr kumimoji="0" lang="tr-TR" sz="30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High Tower Text" pitchFamily="18" charset="0"/>
                <a:ea typeface="+mj-ea"/>
                <a:cs typeface="+mj-cs"/>
              </a:rPr>
              <a:t> Üniversitesi </a:t>
            </a:r>
            <a:r>
              <a:rPr kumimoji="0" lang="tr-TR" sz="3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High Tower Text" pitchFamily="18" charset="0"/>
                <a:ea typeface="+mj-ea"/>
                <a:cs typeface="+mj-cs"/>
              </a:rPr>
              <a:t>- İtalya</a:t>
            </a:r>
            <a:r>
              <a:rPr lang="tr-TR" sz="3000" dirty="0">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
            </a:r>
            <a:br>
              <a:rPr lang="tr-TR" sz="3000" dirty="0">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br>
            <a:r>
              <a:rPr lang="tr-TR" sz="3000" dirty="0" err="1">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Alexandru</a:t>
            </a:r>
            <a:r>
              <a:rPr lang="tr-TR" sz="3000" dirty="0">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 </a:t>
            </a:r>
            <a:r>
              <a:rPr lang="tr-TR" sz="3000" dirty="0" err="1">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Ioan</a:t>
            </a:r>
            <a:r>
              <a:rPr lang="tr-TR" sz="3000" dirty="0">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 </a:t>
            </a:r>
            <a:r>
              <a:rPr lang="tr-TR" sz="3000" dirty="0" err="1">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Cuza</a:t>
            </a:r>
            <a:r>
              <a:rPr lang="tr-TR" sz="3000" dirty="0">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 </a:t>
            </a:r>
            <a:r>
              <a:rPr lang="tr-TR" sz="3000" dirty="0" err="1" smtClean="0">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Univ</a:t>
            </a:r>
            <a:r>
              <a:rPr lang="tr-TR" sz="3000" dirty="0" smtClean="0">
                <a:solidFill>
                  <a:schemeClr val="tx2">
                    <a:satMod val="130000"/>
                  </a:schemeClr>
                </a:solidFill>
                <a:effectLst>
                  <a:outerShdw blurRad="50000" dist="30000" dir="5400000" algn="tl" rotWithShape="0">
                    <a:srgbClr val="000000">
                      <a:alpha val="30000"/>
                    </a:srgbClr>
                  </a:outerShdw>
                </a:effectLst>
                <a:latin typeface="High Tower Text" pitchFamily="18" charset="0"/>
                <a:ea typeface="+mj-ea"/>
                <a:cs typeface="+mj-cs"/>
              </a:rPr>
              <a:t> - Romanya</a:t>
            </a:r>
            <a:endParaRPr kumimoji="0" lang="tr-TR" sz="3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High Tower Text" pitchFamily="18" charset="0"/>
              <a:ea typeface="+mj-ea"/>
              <a:cs typeface="+mj-cs"/>
            </a:endParaRPr>
          </a:p>
        </p:txBody>
      </p:sp>
      <p:pic>
        <p:nvPicPr>
          <p:cNvPr id="9" name="Picture 4" descr="C:\Users\user\Desktop\erasmus-r_0.jpg"/>
          <p:cNvPicPr>
            <a:picLocks noChangeAspect="1" noChangeArrowheads="1"/>
          </p:cNvPicPr>
          <p:nvPr/>
        </p:nvPicPr>
        <p:blipFill>
          <a:blip r:embed="rId3"/>
          <a:srcRect/>
          <a:stretch>
            <a:fillRect/>
          </a:stretch>
        </p:blipFill>
        <p:spPr bwMode="auto">
          <a:xfrm>
            <a:off x="49243" y="3933057"/>
            <a:ext cx="8880475" cy="2882916"/>
          </a:xfrm>
          <a:prstGeom prst="rect">
            <a:avLst/>
          </a:prstGeom>
          <a:noFill/>
        </p:spPr>
      </p:pic>
    </p:spTree>
    <p:extLst>
      <p:ext uri="{BB962C8B-B14F-4D97-AF65-F5344CB8AC3E}">
        <p14:creationId xmlns:p14="http://schemas.microsoft.com/office/powerpoint/2010/main" val="309810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3042" y="274638"/>
            <a:ext cx="7290646" cy="1143000"/>
          </a:xfrm>
        </p:spPr>
        <p:txBody>
          <a:bodyPr>
            <a:normAutofit fontScale="90000"/>
          </a:bodyPr>
          <a:lstStyle/>
          <a:p>
            <a:r>
              <a:rPr lang="tr-TR" dirty="0" smtClean="0">
                <a:latin typeface="High Tower Text" pitchFamily="18" charset="0"/>
              </a:rPr>
              <a:t>FAZLADAN NASIL DERS ALIRIM?</a:t>
            </a:r>
            <a:endParaRPr lang="tr-TR" dirty="0">
              <a:latin typeface="High Tower Text" pitchFamily="18" charset="0"/>
            </a:endParaRPr>
          </a:p>
        </p:txBody>
      </p:sp>
      <p:sp>
        <p:nvSpPr>
          <p:cNvPr id="3" name="2 İçerik Yer Tutucusu"/>
          <p:cNvSpPr>
            <a:spLocks noGrp="1"/>
          </p:cNvSpPr>
          <p:nvPr>
            <p:ph idx="1"/>
          </p:nvPr>
        </p:nvSpPr>
        <p:spPr>
          <a:xfrm>
            <a:off x="1435608" y="1928802"/>
            <a:ext cx="7498080" cy="4319598"/>
          </a:xfrm>
        </p:spPr>
        <p:txBody>
          <a:bodyPr>
            <a:normAutofit lnSpcReduction="10000"/>
          </a:bodyPr>
          <a:lstStyle/>
          <a:p>
            <a:pPr>
              <a:lnSpc>
                <a:spcPct val="150000"/>
              </a:lnSpc>
            </a:pPr>
            <a:r>
              <a:rPr lang="tr-TR" dirty="0" smtClean="0">
                <a:latin typeface="High Tower Text" pitchFamily="18" charset="0"/>
              </a:rPr>
              <a:t>GENEL NOT ORTALAMASI </a:t>
            </a:r>
            <a:r>
              <a:rPr lang="tr-TR" sz="3500" dirty="0" smtClean="0">
                <a:latin typeface="High Tower Text" pitchFamily="18" charset="0"/>
              </a:rPr>
              <a:t>2.00</a:t>
            </a:r>
            <a:r>
              <a:rPr lang="tr-TR" dirty="0" smtClean="0">
                <a:latin typeface="High Tower Text" pitchFamily="18" charset="0"/>
              </a:rPr>
              <a:t>’NİN ÜZERİNDE OLAN ÖĞRENCİLER FAZLADAN </a:t>
            </a:r>
            <a:r>
              <a:rPr lang="tr-TR" dirty="0" smtClean="0">
                <a:solidFill>
                  <a:srgbClr val="FF0000"/>
                </a:solidFill>
                <a:latin typeface="High Tower Text" pitchFamily="18" charset="0"/>
              </a:rPr>
              <a:t>BİR (I)</a:t>
            </a:r>
            <a:r>
              <a:rPr lang="tr-TR" dirty="0" smtClean="0">
                <a:latin typeface="High Tower Text" pitchFamily="18" charset="0"/>
              </a:rPr>
              <a:t> DERS ALABİLİR</a:t>
            </a:r>
          </a:p>
          <a:p>
            <a:pPr>
              <a:buNone/>
            </a:pPr>
            <a:endParaRPr lang="tr-TR" dirty="0" smtClean="0">
              <a:latin typeface="High Tower Text" pitchFamily="18" charset="0"/>
            </a:endParaRPr>
          </a:p>
          <a:p>
            <a:pPr>
              <a:lnSpc>
                <a:spcPct val="160000"/>
              </a:lnSpc>
            </a:pPr>
            <a:r>
              <a:rPr lang="tr-TR" dirty="0" smtClean="0">
                <a:latin typeface="High Tower Text" pitchFamily="18" charset="0"/>
              </a:rPr>
              <a:t>GENEL NOT ORTALAMASI </a:t>
            </a:r>
            <a:r>
              <a:rPr lang="tr-TR" sz="3500" dirty="0" smtClean="0">
                <a:latin typeface="High Tower Text" pitchFamily="18" charset="0"/>
              </a:rPr>
              <a:t>3.00</a:t>
            </a:r>
            <a:r>
              <a:rPr lang="tr-TR" dirty="0" smtClean="0">
                <a:latin typeface="High Tower Text" pitchFamily="18" charset="0"/>
              </a:rPr>
              <a:t>’ÜN ÜZERİNDE OLAN ÖĞRENCİLER FAZLADAN </a:t>
            </a:r>
            <a:r>
              <a:rPr lang="tr-TR" dirty="0" smtClean="0">
                <a:solidFill>
                  <a:srgbClr val="FF0000"/>
                </a:solidFill>
                <a:latin typeface="High Tower Text" pitchFamily="18" charset="0"/>
              </a:rPr>
              <a:t>İKİ (2)</a:t>
            </a:r>
            <a:r>
              <a:rPr lang="tr-TR" dirty="0" smtClean="0">
                <a:latin typeface="High Tower Text" pitchFamily="18" charset="0"/>
              </a:rPr>
              <a:t> DERS ALABİLİR</a:t>
            </a:r>
          </a:p>
          <a:p>
            <a:endParaRPr lang="tr-TR"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3042" y="274638"/>
            <a:ext cx="7290646" cy="1939916"/>
          </a:xfrm>
        </p:spPr>
        <p:txBody>
          <a:bodyPr>
            <a:noAutofit/>
          </a:bodyPr>
          <a:lstStyle/>
          <a:p>
            <a:r>
              <a:rPr lang="tr-TR" sz="3600" dirty="0" smtClean="0">
                <a:solidFill>
                  <a:schemeClr val="accent2">
                    <a:lumMod val="75000"/>
                  </a:schemeClr>
                </a:solidFill>
                <a:latin typeface="High Tower Text" pitchFamily="18" charset="0"/>
              </a:rPr>
              <a:t>NOT ORTALAMAM KAÇ OLURSA </a:t>
            </a:r>
            <a:r>
              <a:rPr lang="tr-TR" sz="3600" b="1" dirty="0" smtClean="0">
                <a:solidFill>
                  <a:schemeClr val="accent2">
                    <a:lumMod val="75000"/>
                  </a:schemeClr>
                </a:solidFill>
                <a:latin typeface="High Tower Text" pitchFamily="18" charset="0"/>
              </a:rPr>
              <a:t>REPEAT</a:t>
            </a:r>
            <a:r>
              <a:rPr lang="tr-TR" sz="3600" dirty="0" smtClean="0">
                <a:solidFill>
                  <a:schemeClr val="accent2">
                    <a:lumMod val="75000"/>
                  </a:schemeClr>
                </a:solidFill>
                <a:latin typeface="High Tower Text" pitchFamily="18" charset="0"/>
              </a:rPr>
              <a:t> (TEKRAR) DURUMUNA DÜŞERİM?</a:t>
            </a:r>
            <a:endParaRPr lang="tr-TR" sz="3600" dirty="0">
              <a:solidFill>
                <a:schemeClr val="accent2">
                  <a:lumMod val="75000"/>
                </a:schemeClr>
              </a:solidFill>
              <a:latin typeface="High Tower Text" pitchFamily="18" charset="0"/>
            </a:endParaRPr>
          </a:p>
        </p:txBody>
      </p:sp>
      <p:sp>
        <p:nvSpPr>
          <p:cNvPr id="3" name="2 İçerik Yer Tutucusu"/>
          <p:cNvSpPr>
            <a:spLocks noGrp="1"/>
          </p:cNvSpPr>
          <p:nvPr>
            <p:ph idx="1"/>
          </p:nvPr>
        </p:nvSpPr>
        <p:spPr>
          <a:xfrm>
            <a:off x="1428728" y="2500306"/>
            <a:ext cx="7504960" cy="4071966"/>
          </a:xfrm>
        </p:spPr>
        <p:txBody>
          <a:bodyPr>
            <a:noAutofit/>
          </a:bodyPr>
          <a:lstStyle/>
          <a:p>
            <a:r>
              <a:rPr lang="tr-TR" sz="3300" dirty="0" smtClean="0">
                <a:latin typeface="High Tower Text" pitchFamily="18" charset="0"/>
              </a:rPr>
              <a:t>İlk iki dönemin (yani 1. yılın) sonunda Genel Not Ortalaması (GNO) </a:t>
            </a:r>
            <a:r>
              <a:rPr lang="tr-TR" sz="3300" dirty="0" smtClean="0">
                <a:solidFill>
                  <a:srgbClr val="FF0000"/>
                </a:solidFill>
                <a:latin typeface="High Tower Text" pitchFamily="18" charset="0"/>
              </a:rPr>
              <a:t>1.50’nin</a:t>
            </a:r>
            <a:r>
              <a:rPr lang="tr-TR" sz="3300" dirty="0" smtClean="0">
                <a:latin typeface="High Tower Text" pitchFamily="18" charset="0"/>
              </a:rPr>
              <a:t> </a:t>
            </a:r>
            <a:r>
              <a:rPr lang="tr-TR" sz="3300" u="sng" dirty="0" smtClean="0">
                <a:latin typeface="High Tower Text" pitchFamily="18" charset="0"/>
              </a:rPr>
              <a:t>altında</a:t>
            </a:r>
            <a:r>
              <a:rPr lang="tr-TR" sz="3300" dirty="0" smtClean="0">
                <a:latin typeface="High Tower Text" pitchFamily="18" charset="0"/>
              </a:rPr>
              <a:t> olan öğrenciler </a:t>
            </a:r>
            <a:r>
              <a:rPr lang="tr-TR" sz="3300" u="sng" dirty="0" smtClean="0">
                <a:latin typeface="High Tower Text" pitchFamily="18" charset="0"/>
              </a:rPr>
              <a:t>repeat</a:t>
            </a:r>
            <a:r>
              <a:rPr lang="tr-TR" sz="3300" dirty="0" smtClean="0">
                <a:latin typeface="High Tower Text" pitchFamily="18" charset="0"/>
              </a:rPr>
              <a:t> olurlar.</a:t>
            </a:r>
          </a:p>
          <a:p>
            <a:pPr>
              <a:buNone/>
            </a:pPr>
            <a:endParaRPr lang="tr-TR" sz="3300" dirty="0" smtClean="0">
              <a:latin typeface="High Tower Text" pitchFamily="18" charset="0"/>
            </a:endParaRPr>
          </a:p>
          <a:p>
            <a:r>
              <a:rPr lang="tr-TR" sz="3300" dirty="0" smtClean="0">
                <a:latin typeface="High Tower Text" pitchFamily="18" charset="0"/>
              </a:rPr>
              <a:t>2. sınıftan itibaren ise Genel Not Ortalamasında </a:t>
            </a:r>
            <a:r>
              <a:rPr lang="tr-TR" sz="3300" dirty="0" smtClean="0">
                <a:solidFill>
                  <a:srgbClr val="FF0000"/>
                </a:solidFill>
                <a:latin typeface="High Tower Text" pitchFamily="18" charset="0"/>
              </a:rPr>
              <a:t>1.75’in </a:t>
            </a:r>
            <a:r>
              <a:rPr lang="tr-TR" sz="3300" u="sng" dirty="0" smtClean="0">
                <a:latin typeface="High Tower Text" pitchFamily="18" charset="0"/>
              </a:rPr>
              <a:t>altında </a:t>
            </a:r>
            <a:r>
              <a:rPr lang="tr-TR" sz="3300" dirty="0" smtClean="0">
                <a:latin typeface="High Tower Text" pitchFamily="18" charset="0"/>
              </a:rPr>
              <a:t>kalan öğrenciler </a:t>
            </a:r>
            <a:r>
              <a:rPr lang="tr-TR" sz="3300" u="sng" dirty="0" smtClean="0">
                <a:latin typeface="High Tower Text" pitchFamily="18" charset="0"/>
              </a:rPr>
              <a:t>repeat</a:t>
            </a:r>
            <a:r>
              <a:rPr lang="tr-TR" sz="3300" dirty="0" smtClean="0">
                <a:latin typeface="High Tower Text" pitchFamily="18" charset="0"/>
              </a:rPr>
              <a:t> olurlar.</a:t>
            </a:r>
            <a:endParaRPr lang="tr-TR" sz="3300" dirty="0">
              <a:latin typeface="High Tower Text" pitchFamily="18"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latin typeface="High Tower Text" pitchFamily="18" charset="0"/>
              </a:rPr>
              <a:t>İyi de Repeat ne demek?</a:t>
            </a:r>
            <a:endParaRPr lang="tr-TR" dirty="0">
              <a:latin typeface="High Tower Text" pitchFamily="18" charset="0"/>
            </a:endParaRPr>
          </a:p>
        </p:txBody>
      </p:sp>
      <p:sp>
        <p:nvSpPr>
          <p:cNvPr id="3" name="2 İçerik Yer Tutucusu"/>
          <p:cNvSpPr>
            <a:spLocks noGrp="1"/>
          </p:cNvSpPr>
          <p:nvPr>
            <p:ph idx="1"/>
          </p:nvPr>
        </p:nvSpPr>
        <p:spPr/>
        <p:txBody>
          <a:bodyPr/>
          <a:lstStyle/>
          <a:p>
            <a:pPr>
              <a:lnSpc>
                <a:spcPct val="150000"/>
              </a:lnSpc>
            </a:pPr>
            <a:r>
              <a:rPr lang="tr-TR" dirty="0" err="1" smtClean="0">
                <a:latin typeface="High Tower Text" pitchFamily="18" charset="0"/>
              </a:rPr>
              <a:t>Repeat</a:t>
            </a:r>
            <a:r>
              <a:rPr lang="tr-TR" dirty="0" smtClean="0">
                <a:latin typeface="High Tower Text" pitchFamily="18" charset="0"/>
              </a:rPr>
              <a:t> (Tekrar) durumuna düşen öğrenci genel not ortalamasını </a:t>
            </a:r>
            <a:r>
              <a:rPr lang="tr-TR" dirty="0" smtClean="0">
                <a:solidFill>
                  <a:srgbClr val="FF0000"/>
                </a:solidFill>
                <a:latin typeface="High Tower Text" pitchFamily="18" charset="0"/>
              </a:rPr>
              <a:t>1.75</a:t>
            </a:r>
            <a:r>
              <a:rPr lang="tr-TR" dirty="0" smtClean="0">
                <a:latin typeface="High Tower Text" pitchFamily="18" charset="0"/>
              </a:rPr>
              <a:t>’in </a:t>
            </a:r>
            <a:r>
              <a:rPr lang="tr-TR" u="sng" dirty="0" smtClean="0">
                <a:latin typeface="High Tower Text" pitchFamily="18" charset="0"/>
              </a:rPr>
              <a:t>üzerine</a:t>
            </a:r>
            <a:r>
              <a:rPr lang="tr-TR" dirty="0" smtClean="0">
                <a:latin typeface="High Tower Text" pitchFamily="18" charset="0"/>
              </a:rPr>
              <a:t> çıkartıncaya kadar yeni dersleri seçemez. Sadece o döneme kadar almış olduğu dersleri </a:t>
            </a:r>
            <a:r>
              <a:rPr lang="tr-TR" u="sng" dirty="0" smtClean="0">
                <a:latin typeface="High Tower Text" pitchFamily="18" charset="0"/>
              </a:rPr>
              <a:t>tekrarlamak</a:t>
            </a:r>
            <a:r>
              <a:rPr lang="tr-TR" dirty="0" smtClean="0">
                <a:latin typeface="High Tower Text" pitchFamily="18" charset="0"/>
              </a:rPr>
              <a:t> durumunda kalır. </a:t>
            </a:r>
            <a:r>
              <a:rPr lang="tr-TR" sz="4000" dirty="0" smtClean="0">
                <a:latin typeface="High Tower Text" pitchFamily="18" charset="0"/>
                <a:sym typeface="Wingdings"/>
              </a:rPr>
              <a:t></a:t>
            </a:r>
            <a:endParaRPr lang="tr-TR" sz="4000" dirty="0">
              <a:latin typeface="High Tower Text"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908720"/>
            <a:ext cx="8229600" cy="1252728"/>
          </a:xfrm>
        </p:spPr>
        <p:txBody>
          <a:bodyPr>
            <a:normAutofit fontScale="90000"/>
          </a:bodyPr>
          <a:lstStyle/>
          <a:p>
            <a:r>
              <a:rPr lang="tr-TR" sz="4000" dirty="0" smtClean="0"/>
              <a:t>50.000’den fazla </a:t>
            </a:r>
            <a:r>
              <a:rPr lang="tr-TR" sz="4000" dirty="0"/>
              <a:t>öğrenci bulunan Üniversitemizde;</a:t>
            </a:r>
            <a:r>
              <a:rPr lang="tr-TR" dirty="0"/>
              <a:t/>
            </a:r>
            <a:br>
              <a:rPr lang="tr-TR" dirty="0"/>
            </a:br>
            <a:endParaRPr lang="tr-TR" dirty="0"/>
          </a:p>
        </p:txBody>
      </p:sp>
      <p:sp>
        <p:nvSpPr>
          <p:cNvPr id="2" name="İçerik Yer Tutucusu 1"/>
          <p:cNvSpPr>
            <a:spLocks noGrp="1"/>
          </p:cNvSpPr>
          <p:nvPr>
            <p:ph idx="1"/>
          </p:nvPr>
        </p:nvSpPr>
        <p:spPr/>
        <p:txBody>
          <a:bodyPr>
            <a:normAutofit fontScale="92500" lnSpcReduction="10000"/>
          </a:bodyPr>
          <a:lstStyle/>
          <a:p>
            <a:pPr lvl="2">
              <a:buNone/>
            </a:pPr>
            <a:endParaRPr lang="tr-TR" altLang="tr-TR" sz="2800" b="1" u="sng" dirty="0">
              <a:solidFill>
                <a:srgbClr val="FF0000"/>
              </a:solidFill>
            </a:endParaRPr>
          </a:p>
          <a:p>
            <a:r>
              <a:rPr lang="tr-TR" altLang="tr-TR" sz="1800" dirty="0"/>
              <a:t>14 Fakülte, 3 Enstitü, Türk Musikisi Devlet Konservatuvarı, 3 Yüksekokul, ve 9 Meslek Yüksekokulu bulunmaktadır. </a:t>
            </a:r>
          </a:p>
          <a:p>
            <a:r>
              <a:rPr lang="tr-TR" altLang="tr-TR" sz="1800" dirty="0"/>
              <a:t>        Fakülteler: Mühendislik Fakültesi, Tıp Fakültesi, Fen- Edebiyat Fakültesi, İktisadi ve İdari Bilimler Fakültesi, Gaziantep Eğitim Fakültesi, Diş Hekimliği Fakültesi, Mimarlık Fakültesi,  İslahiye  İktisadi ve İdari Bilimler Fakültesi, Güzel Sanatlar Fakültesi, Sağlık Bilimleri Fakültesi, Nizip Eğitim Fakültesi, Hukuk Fakültesi, İlahiyat Fakültesi, İletişim Fakültesi</a:t>
            </a:r>
          </a:p>
          <a:p>
            <a:r>
              <a:rPr lang="tr-TR" altLang="tr-TR" sz="1800" dirty="0"/>
              <a:t>        Enstitüler: Fen Bilimleri, Sağlık Bilimi ve Sosyal Bilimler Enstitüleri</a:t>
            </a:r>
          </a:p>
          <a:p>
            <a:r>
              <a:rPr lang="tr-TR" altLang="tr-TR" sz="1800" dirty="0"/>
              <a:t>Yüksekokullar: Türk </a:t>
            </a:r>
            <a:r>
              <a:rPr lang="tr-TR" altLang="tr-TR" sz="1800" dirty="0" err="1"/>
              <a:t>Musıkisi</a:t>
            </a:r>
            <a:r>
              <a:rPr lang="tr-TR" altLang="tr-TR" sz="1800" dirty="0"/>
              <a:t> Devlet Konservatuvarı, Beden Eğitimi ve Spor Yüksekokulu, Yabancı Diller Yüksekokulu, Turizm Otelcilik Yüksekokulu</a:t>
            </a:r>
          </a:p>
          <a:p>
            <a:r>
              <a:rPr lang="tr-TR" altLang="tr-TR" sz="1800" dirty="0"/>
              <a:t>        Meslek Yüksekokulları: Gaziantep Meslek Yüksekokulu, Sağlık Hizmetleri Meslek Yüksekokulu, Nizip Meslek Yüksekokulu, Oğuzeli Meslek Yüksekokulu, Turizm ve Otelcilik Meslek Yüksekokulu, Naci Topçuoğlu Meslek Yüksekokulu, İslahiye Meslek Yüksekokulu, Nurdağı Meslek Yüksekokulu ve Araban </a:t>
            </a:r>
            <a:r>
              <a:rPr lang="tr-TR" altLang="tr-TR" sz="1800" dirty="0" smtClean="0"/>
              <a:t>Meslek Yüksek Okulu .</a:t>
            </a:r>
          </a:p>
          <a:p>
            <a:r>
              <a:rPr lang="tr-TR" sz="1800" dirty="0" smtClean="0"/>
              <a:t>2000 Akademik ve 1600 İdari Personel</a:t>
            </a:r>
            <a:endParaRPr lang="tr-TR" dirty="0"/>
          </a:p>
        </p:txBody>
      </p:sp>
    </p:spTree>
    <p:extLst>
      <p:ext uri="{BB962C8B-B14F-4D97-AF65-F5344CB8AC3E}">
        <p14:creationId xmlns:p14="http://schemas.microsoft.com/office/powerpoint/2010/main" val="3299461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latin typeface="High Tower Text" pitchFamily="18" charset="0"/>
              </a:rPr>
              <a:t>Peki derse gelmezsek ne olur?</a:t>
            </a:r>
            <a:endParaRPr lang="tr-TR" dirty="0">
              <a:latin typeface="High Tower Text" pitchFamily="18" charset="0"/>
            </a:endParaRPr>
          </a:p>
        </p:txBody>
      </p:sp>
      <p:sp>
        <p:nvSpPr>
          <p:cNvPr id="3" name="2 İçerik Yer Tutucusu"/>
          <p:cNvSpPr>
            <a:spLocks noGrp="1"/>
          </p:cNvSpPr>
          <p:nvPr>
            <p:ph idx="1"/>
          </p:nvPr>
        </p:nvSpPr>
        <p:spPr>
          <a:xfrm>
            <a:off x="1435608" y="1447800"/>
            <a:ext cx="7498080" cy="5195910"/>
          </a:xfrm>
        </p:spPr>
        <p:txBody>
          <a:bodyPr>
            <a:normAutofit/>
          </a:bodyPr>
          <a:lstStyle/>
          <a:p>
            <a:r>
              <a:rPr lang="tr-TR" dirty="0" smtClean="0">
                <a:latin typeface="High Tower Text" pitchFamily="18" charset="0"/>
              </a:rPr>
              <a:t>Öğrenciler dönem boyunca almış oldukları dersin </a:t>
            </a:r>
            <a:r>
              <a:rPr lang="tr-TR" u="sng" dirty="0" smtClean="0">
                <a:latin typeface="High Tower Text" pitchFamily="18" charset="0"/>
              </a:rPr>
              <a:t>%70’ine </a:t>
            </a:r>
            <a:r>
              <a:rPr lang="tr-TR" dirty="0" smtClean="0">
                <a:latin typeface="High Tower Text" pitchFamily="18" charset="0"/>
              </a:rPr>
              <a:t>devam etmek </a:t>
            </a:r>
            <a:r>
              <a:rPr lang="tr-TR" u="sng" dirty="0" smtClean="0">
                <a:latin typeface="High Tower Text" pitchFamily="18" charset="0"/>
              </a:rPr>
              <a:t>zorundadır</a:t>
            </a:r>
            <a:r>
              <a:rPr lang="tr-TR" dirty="0" smtClean="0">
                <a:latin typeface="High Tower Text" pitchFamily="18" charset="0"/>
              </a:rPr>
              <a:t>. Bu da yaklaşık olarak </a:t>
            </a:r>
          </a:p>
          <a:p>
            <a:pPr>
              <a:buNone/>
            </a:pPr>
            <a:r>
              <a:rPr lang="tr-TR" dirty="0" smtClean="0">
                <a:latin typeface="High Tower Text" pitchFamily="18" charset="0"/>
              </a:rPr>
              <a:t>   </a:t>
            </a:r>
            <a:r>
              <a:rPr lang="tr-TR" u="sng" dirty="0" smtClean="0">
                <a:latin typeface="High Tower Text" pitchFamily="18" charset="0"/>
              </a:rPr>
              <a:t>4 hafta</a:t>
            </a:r>
            <a:r>
              <a:rPr lang="tr-TR" dirty="0" smtClean="0">
                <a:latin typeface="High Tower Text" pitchFamily="18" charset="0"/>
              </a:rPr>
              <a:t> devamsızlık yapabileceği anlamına gelmektedir. </a:t>
            </a:r>
          </a:p>
          <a:p>
            <a:pPr>
              <a:buNone/>
            </a:pPr>
            <a:endParaRPr lang="tr-TR" dirty="0" smtClean="0"/>
          </a:p>
          <a:p>
            <a:r>
              <a:rPr lang="tr-TR" u="sng" dirty="0" smtClean="0">
                <a:latin typeface="High Tower Text" pitchFamily="18" charset="0"/>
              </a:rPr>
              <a:t>Sağlık raporları </a:t>
            </a:r>
            <a:r>
              <a:rPr lang="tr-TR" dirty="0" smtClean="0">
                <a:latin typeface="High Tower Text" pitchFamily="18" charset="0"/>
              </a:rPr>
              <a:t>devamsızlık için geçerli </a:t>
            </a:r>
            <a:r>
              <a:rPr lang="tr-TR" u="sng" dirty="0" smtClean="0">
                <a:latin typeface="High Tower Text" pitchFamily="18" charset="0"/>
              </a:rPr>
              <a:t>değildir</a:t>
            </a:r>
            <a:r>
              <a:rPr lang="tr-TR" dirty="0" smtClean="0">
                <a:latin typeface="High Tower Text" pitchFamily="18" charset="0"/>
              </a:rPr>
              <a:t>. Dolayısıyla öğrencinin hiçbir mazereti kabul edilmeyecektir.</a:t>
            </a:r>
            <a:endParaRPr lang="tr-TR" u="sng" dirty="0">
              <a:latin typeface="High Tower Text" pitchFamily="18"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868346"/>
          </a:xfrm>
        </p:spPr>
        <p:txBody>
          <a:bodyPr/>
          <a:lstStyle/>
          <a:p>
            <a:r>
              <a:rPr lang="tr-TR" dirty="0" smtClean="0">
                <a:latin typeface="High Tower Text" pitchFamily="18" charset="0"/>
              </a:rPr>
              <a:t>Nasıl mezun olurum?</a:t>
            </a:r>
            <a:endParaRPr lang="tr-TR" dirty="0">
              <a:latin typeface="High Tower Text" pitchFamily="18" charset="0"/>
            </a:endParaRPr>
          </a:p>
        </p:txBody>
      </p:sp>
      <p:sp>
        <p:nvSpPr>
          <p:cNvPr id="3" name="2 İçerik Yer Tutucusu"/>
          <p:cNvSpPr>
            <a:spLocks noGrp="1"/>
          </p:cNvSpPr>
          <p:nvPr>
            <p:ph idx="1"/>
          </p:nvPr>
        </p:nvSpPr>
        <p:spPr>
          <a:xfrm>
            <a:off x="1435608" y="1285860"/>
            <a:ext cx="7494110" cy="5214974"/>
          </a:xfrm>
        </p:spPr>
        <p:txBody>
          <a:bodyPr>
            <a:normAutofit fontScale="92500" lnSpcReduction="20000"/>
          </a:bodyPr>
          <a:lstStyle/>
          <a:p>
            <a:r>
              <a:rPr lang="tr-TR" sz="2800" b="1" dirty="0" smtClean="0">
                <a:latin typeface="High Tower Text" pitchFamily="18" charset="0"/>
              </a:rPr>
              <a:t>I. Sınıf</a:t>
            </a:r>
          </a:p>
          <a:p>
            <a:pPr>
              <a:buNone/>
            </a:pPr>
            <a:r>
              <a:rPr lang="tr-TR" sz="2800" b="1" dirty="0" smtClean="0">
                <a:latin typeface="High Tower Text" pitchFamily="18" charset="0"/>
              </a:rPr>
              <a:t>		Tüm dersler( 100 ile başlayan) zorunludur ve mutlaka alınması gerekmektedir.</a:t>
            </a:r>
          </a:p>
          <a:p>
            <a:pPr>
              <a:buNone/>
            </a:pPr>
            <a:endParaRPr lang="tr-TR" sz="2800" b="1" dirty="0" smtClean="0">
              <a:latin typeface="High Tower Text" pitchFamily="18" charset="0"/>
            </a:endParaRPr>
          </a:p>
          <a:p>
            <a:r>
              <a:rPr lang="tr-TR" sz="2800" b="1" dirty="0" smtClean="0">
                <a:latin typeface="High Tower Text" pitchFamily="18" charset="0"/>
              </a:rPr>
              <a:t>II. Sınıf</a:t>
            </a:r>
          </a:p>
          <a:p>
            <a:pPr>
              <a:buNone/>
            </a:pPr>
            <a:r>
              <a:rPr lang="tr-TR" sz="2800" b="1" dirty="0" smtClean="0">
                <a:latin typeface="High Tower Text" pitchFamily="18" charset="0"/>
              </a:rPr>
              <a:t>		5 zorunlu ve 5 seçmeli ders bir de AİİT 201 Atatürk İlkeleri ve İnkılap Tarihi dersi.</a:t>
            </a:r>
          </a:p>
          <a:p>
            <a:pPr>
              <a:buNone/>
            </a:pPr>
            <a:endParaRPr lang="tr-TR" sz="2800" b="1" dirty="0" smtClean="0">
              <a:latin typeface="High Tower Text" pitchFamily="18" charset="0"/>
            </a:endParaRPr>
          </a:p>
          <a:p>
            <a:r>
              <a:rPr lang="tr-TR" sz="2800" b="1" dirty="0" smtClean="0">
                <a:latin typeface="High Tower Text" pitchFamily="18" charset="0"/>
              </a:rPr>
              <a:t>III. Sınıf</a:t>
            </a:r>
          </a:p>
          <a:p>
            <a:pPr>
              <a:buNone/>
            </a:pPr>
            <a:r>
              <a:rPr lang="tr-TR" sz="2800" b="1" dirty="0" smtClean="0">
                <a:latin typeface="High Tower Text" pitchFamily="18" charset="0"/>
              </a:rPr>
              <a:t>		5 zorunlu ve 5 seçmeli ders</a:t>
            </a:r>
          </a:p>
          <a:p>
            <a:pPr>
              <a:buNone/>
            </a:pPr>
            <a:endParaRPr lang="tr-TR" sz="2800" b="1" dirty="0" smtClean="0">
              <a:latin typeface="High Tower Text" pitchFamily="18" charset="0"/>
            </a:endParaRPr>
          </a:p>
          <a:p>
            <a:r>
              <a:rPr lang="tr-TR" sz="2800" b="1" dirty="0" smtClean="0">
                <a:latin typeface="High Tower Text" pitchFamily="18" charset="0"/>
              </a:rPr>
              <a:t>IV. Sınıf</a:t>
            </a:r>
          </a:p>
          <a:p>
            <a:pPr>
              <a:buNone/>
            </a:pPr>
            <a:r>
              <a:rPr lang="tr-TR" sz="2800" b="1" dirty="0" smtClean="0">
                <a:latin typeface="High Tower Text" pitchFamily="18" charset="0"/>
              </a:rPr>
              <a:t>		5 zorunlu ve 5 seçmeli ders</a:t>
            </a:r>
          </a:p>
          <a:p>
            <a:endParaRPr lang="tr-TR" dirty="0" smtClean="0">
              <a:latin typeface="High Tower Text" pitchFamily="18"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142852"/>
            <a:ext cx="7498080" cy="571504"/>
          </a:xfrm>
        </p:spPr>
        <p:txBody>
          <a:bodyPr>
            <a:noAutofit/>
          </a:bodyPr>
          <a:lstStyle/>
          <a:p>
            <a:pPr algn="ctr"/>
            <a:r>
              <a:rPr lang="tr-TR" sz="3500" dirty="0" smtClean="0"/>
              <a:t>Not Skalası</a:t>
            </a:r>
            <a:endParaRPr lang="tr-TR" sz="3500" dirty="0"/>
          </a:p>
        </p:txBody>
      </p:sp>
      <p:sp>
        <p:nvSpPr>
          <p:cNvPr id="3" name="2 İçerik Yer Tutucusu"/>
          <p:cNvSpPr>
            <a:spLocks noGrp="1"/>
          </p:cNvSpPr>
          <p:nvPr>
            <p:ph idx="1"/>
          </p:nvPr>
        </p:nvSpPr>
        <p:spPr>
          <a:xfrm>
            <a:off x="1435608" y="714356"/>
            <a:ext cx="7498080" cy="6000792"/>
          </a:xfrm>
        </p:spPr>
        <p:txBody>
          <a:bodyPr>
            <a:normAutofit fontScale="92500" lnSpcReduction="10000"/>
          </a:bodyPr>
          <a:lstStyle/>
          <a:p>
            <a:pPr>
              <a:buNone/>
            </a:pPr>
            <a:r>
              <a:rPr lang="tr-TR" sz="2500" u="sng" dirty="0" smtClean="0">
                <a:latin typeface="High Tower Text" pitchFamily="18" charset="0"/>
              </a:rPr>
              <a:t>Puan</a:t>
            </a:r>
            <a:r>
              <a:rPr lang="tr-TR" sz="2500" dirty="0" smtClean="0">
                <a:latin typeface="High Tower Text" pitchFamily="18" charset="0"/>
              </a:rPr>
              <a:t>			</a:t>
            </a:r>
            <a:r>
              <a:rPr lang="tr-TR" sz="2500" u="sng" dirty="0" smtClean="0">
                <a:latin typeface="High Tower Text" pitchFamily="18" charset="0"/>
              </a:rPr>
              <a:t>Ders Notu</a:t>
            </a:r>
            <a:r>
              <a:rPr lang="tr-TR" sz="2500" dirty="0" smtClean="0">
                <a:latin typeface="High Tower Text" pitchFamily="18" charset="0"/>
              </a:rPr>
              <a:t>		</a:t>
            </a:r>
            <a:r>
              <a:rPr lang="tr-TR" sz="2500" u="sng" dirty="0" smtClean="0">
                <a:latin typeface="High Tower Text" pitchFamily="18" charset="0"/>
              </a:rPr>
              <a:t>Katsayı</a:t>
            </a:r>
          </a:p>
          <a:p>
            <a:pPr>
              <a:buNone/>
            </a:pPr>
            <a:r>
              <a:rPr lang="tr-TR" sz="2500" dirty="0" smtClean="0">
                <a:latin typeface="High Tower Text" pitchFamily="18" charset="0"/>
              </a:rPr>
              <a:t>95-100		    	      AA		                4,00</a:t>
            </a:r>
          </a:p>
          <a:p>
            <a:pPr>
              <a:buNone/>
            </a:pPr>
            <a:r>
              <a:rPr lang="tr-TR" sz="2500" dirty="0" smtClean="0">
                <a:latin typeface="High Tower Text" pitchFamily="18" charset="0"/>
              </a:rPr>
              <a:t>90-94			      BA+		    3,75</a:t>
            </a:r>
          </a:p>
          <a:p>
            <a:pPr>
              <a:buNone/>
            </a:pPr>
            <a:r>
              <a:rPr lang="tr-TR" sz="2500" dirty="0" smtClean="0">
                <a:latin typeface="High Tower Text" pitchFamily="18" charset="0"/>
              </a:rPr>
              <a:t>85-89			      BA			    3,50	</a:t>
            </a:r>
          </a:p>
          <a:p>
            <a:pPr>
              <a:buNone/>
            </a:pPr>
            <a:r>
              <a:rPr lang="tr-TR" sz="2500" dirty="0" smtClean="0">
                <a:latin typeface="High Tower Text" pitchFamily="18" charset="0"/>
              </a:rPr>
              <a:t>80-84			      BB+		    3,25	</a:t>
            </a:r>
          </a:p>
          <a:p>
            <a:pPr>
              <a:buNone/>
            </a:pPr>
            <a:r>
              <a:rPr lang="tr-TR" sz="2500" dirty="0" smtClean="0">
                <a:latin typeface="High Tower Text" pitchFamily="18" charset="0"/>
              </a:rPr>
              <a:t>75-79 			      BB			    3,00</a:t>
            </a:r>
          </a:p>
          <a:p>
            <a:pPr>
              <a:buNone/>
            </a:pPr>
            <a:r>
              <a:rPr lang="tr-TR" sz="2500" dirty="0" smtClean="0">
                <a:latin typeface="High Tower Text" pitchFamily="18" charset="0"/>
              </a:rPr>
              <a:t>70-74			      CB+		    2,75</a:t>
            </a:r>
          </a:p>
          <a:p>
            <a:pPr>
              <a:buNone/>
            </a:pPr>
            <a:r>
              <a:rPr lang="tr-TR" sz="2500" dirty="0" smtClean="0">
                <a:latin typeface="High Tower Text" pitchFamily="18" charset="0"/>
              </a:rPr>
              <a:t>65-69			      CB			    2,50</a:t>
            </a:r>
          </a:p>
          <a:p>
            <a:pPr>
              <a:buNone/>
            </a:pPr>
            <a:r>
              <a:rPr lang="tr-TR" sz="2500" dirty="0" smtClean="0">
                <a:latin typeface="High Tower Text" pitchFamily="18" charset="0"/>
              </a:rPr>
              <a:t>60-64			      CC+		    2,25	</a:t>
            </a:r>
          </a:p>
          <a:p>
            <a:pPr>
              <a:buNone/>
            </a:pPr>
            <a:r>
              <a:rPr lang="tr-TR" sz="2500" dirty="0" smtClean="0">
                <a:latin typeface="High Tower Text" pitchFamily="18" charset="0"/>
              </a:rPr>
              <a:t>55-59			      CC			    2,00	</a:t>
            </a:r>
          </a:p>
          <a:p>
            <a:pPr>
              <a:buNone/>
            </a:pPr>
            <a:r>
              <a:rPr lang="tr-TR" sz="2500" dirty="0" smtClean="0">
                <a:latin typeface="High Tower Text" pitchFamily="18" charset="0"/>
              </a:rPr>
              <a:t>50-54			      DC			    1,50</a:t>
            </a:r>
          </a:p>
          <a:p>
            <a:pPr>
              <a:buNone/>
            </a:pPr>
            <a:r>
              <a:rPr lang="tr-TR" sz="2500" dirty="0" smtClean="0">
                <a:latin typeface="High Tower Text" pitchFamily="18" charset="0"/>
              </a:rPr>
              <a:t>45-49			      DD			    1,00	</a:t>
            </a:r>
          </a:p>
          <a:p>
            <a:pPr>
              <a:buNone/>
            </a:pPr>
            <a:r>
              <a:rPr lang="tr-TR" sz="2500" dirty="0" smtClean="0">
                <a:latin typeface="High Tower Text" pitchFamily="18" charset="0"/>
              </a:rPr>
              <a:t>40-44			      FD			    0,50	</a:t>
            </a:r>
          </a:p>
          <a:p>
            <a:pPr>
              <a:buNone/>
            </a:pPr>
            <a:r>
              <a:rPr lang="tr-TR" sz="2500" dirty="0" smtClean="0">
                <a:latin typeface="High Tower Text" pitchFamily="18" charset="0"/>
              </a:rPr>
              <a:t>&lt;40			      FF			    0</a:t>
            </a:r>
          </a:p>
          <a:p>
            <a:pPr>
              <a:buNone/>
            </a:pPr>
            <a:r>
              <a:rPr lang="tr-TR" sz="2500" dirty="0" smtClean="0">
                <a:latin typeface="High Tower Text" pitchFamily="18" charset="0"/>
              </a:rPr>
              <a:t>Devamsız		      NA			    0</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Öğrenci – Bölüm İlişkisi</a:t>
            </a:r>
            <a:endParaRPr lang="tr-TR" dirty="0"/>
          </a:p>
        </p:txBody>
      </p:sp>
      <p:sp>
        <p:nvSpPr>
          <p:cNvPr id="3" name="Content Placeholder 2"/>
          <p:cNvSpPr>
            <a:spLocks noGrp="1"/>
          </p:cNvSpPr>
          <p:nvPr>
            <p:ph idx="1"/>
          </p:nvPr>
        </p:nvSpPr>
        <p:spPr/>
        <p:txBody>
          <a:bodyPr>
            <a:normAutofit/>
          </a:bodyPr>
          <a:lstStyle/>
          <a:p>
            <a:pPr marL="82296" indent="0">
              <a:buNone/>
            </a:pPr>
            <a:r>
              <a:rPr lang="tr-TR" dirty="0" smtClean="0">
                <a:latin typeface="High Tower Text" pitchFamily="18" charset="0"/>
              </a:rPr>
              <a:t>Herhangi bir sorun, dilek, öneri ya da şikayet için;</a:t>
            </a:r>
          </a:p>
          <a:p>
            <a:pPr marL="82296" indent="0">
              <a:buNone/>
            </a:pPr>
            <a:endParaRPr lang="tr-TR" dirty="0" smtClean="0">
              <a:latin typeface="High Tower Text" pitchFamily="18" charset="0"/>
            </a:endParaRPr>
          </a:p>
          <a:p>
            <a:pPr marL="596646" indent="-514350">
              <a:buFont typeface="+mj-lt"/>
              <a:buAutoNum type="arabicPeriod"/>
            </a:pPr>
            <a:r>
              <a:rPr lang="tr-TR" dirty="0" smtClean="0">
                <a:latin typeface="High Tower Text" pitchFamily="18" charset="0"/>
              </a:rPr>
              <a:t>Dersin Hocası</a:t>
            </a:r>
          </a:p>
          <a:p>
            <a:pPr marL="596646" indent="-514350">
              <a:buFont typeface="+mj-lt"/>
              <a:buAutoNum type="arabicPeriod"/>
            </a:pPr>
            <a:r>
              <a:rPr lang="tr-TR" dirty="0" smtClean="0">
                <a:latin typeface="High Tower Text" pitchFamily="18" charset="0"/>
              </a:rPr>
              <a:t>Danışman</a:t>
            </a:r>
          </a:p>
          <a:p>
            <a:pPr marL="596646" indent="-514350">
              <a:buFont typeface="+mj-lt"/>
              <a:buAutoNum type="arabicPeriod"/>
            </a:pPr>
            <a:r>
              <a:rPr lang="tr-TR" dirty="0" smtClean="0">
                <a:latin typeface="High Tower Text" pitchFamily="18" charset="0"/>
              </a:rPr>
              <a:t>Bölüm Başkanlığı</a:t>
            </a:r>
          </a:p>
          <a:p>
            <a:pPr marL="596646" indent="-514350">
              <a:buFont typeface="+mj-lt"/>
              <a:buAutoNum type="arabicPeriod"/>
            </a:pPr>
            <a:r>
              <a:rPr lang="tr-TR" dirty="0" smtClean="0">
                <a:latin typeface="High Tower Text" pitchFamily="18" charset="0"/>
              </a:rPr>
              <a:t>Dekanlık ve diğer merciler</a:t>
            </a:r>
          </a:p>
          <a:p>
            <a:pPr marL="82296" indent="0">
              <a:buNone/>
            </a:pPr>
            <a:r>
              <a:rPr lang="tr-TR" dirty="0" smtClean="0">
                <a:latin typeface="High Tower Text" pitchFamily="18" charset="0"/>
              </a:rPr>
              <a:t>(Her öğrencinin danışmanı ve ona yardımcı olan bir araştırma görevlisi vardır)</a:t>
            </a:r>
            <a:endParaRPr lang="tr-TR" dirty="0">
              <a:latin typeface="High Tower Text" pitchFamily="18" charset="0"/>
            </a:endParaRPr>
          </a:p>
        </p:txBody>
      </p:sp>
    </p:spTree>
    <p:extLst>
      <p:ext uri="{BB962C8B-B14F-4D97-AF65-F5344CB8AC3E}">
        <p14:creationId xmlns:p14="http://schemas.microsoft.com/office/powerpoint/2010/main" val="2155280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latin typeface="High Tower Text" pitchFamily="18" charset="0"/>
              </a:rPr>
              <a:t>Çok Önemli ve Acil Durumlarda!</a:t>
            </a:r>
            <a:endParaRPr lang="tr-TR" dirty="0">
              <a:latin typeface="High Tower Text" pitchFamily="18" charset="0"/>
            </a:endParaRPr>
          </a:p>
        </p:txBody>
      </p:sp>
      <p:sp>
        <p:nvSpPr>
          <p:cNvPr id="3" name="Content Placeholder 2"/>
          <p:cNvSpPr>
            <a:spLocks noGrp="1"/>
          </p:cNvSpPr>
          <p:nvPr>
            <p:ph idx="1"/>
          </p:nvPr>
        </p:nvSpPr>
        <p:spPr/>
        <p:txBody>
          <a:bodyPr>
            <a:normAutofit/>
          </a:bodyPr>
          <a:lstStyle/>
          <a:p>
            <a:pPr marL="82296" indent="0">
              <a:lnSpc>
                <a:spcPct val="150000"/>
              </a:lnSpc>
              <a:buNone/>
            </a:pPr>
            <a:r>
              <a:rPr lang="tr-TR" dirty="0" smtClean="0">
                <a:latin typeface="High Tower Text" pitchFamily="18" charset="0"/>
              </a:rPr>
              <a:t>Rutin görüşme taleplerinin dışına çıkılabilir. Bu durumda araştırma görevlilerinin yardımlarına başvurulabilir. Onların yönlendirmesiyle sorunlarınızın niteliğine göre mutlaka gereken yapılır. (Danışman, Bölüm veya Dekanlık ile görüşmek vs.)</a:t>
            </a:r>
            <a:endParaRPr lang="tr-TR" dirty="0">
              <a:latin typeface="High Tower Text" pitchFamily="18" charset="0"/>
            </a:endParaRPr>
          </a:p>
        </p:txBody>
      </p:sp>
    </p:spTree>
    <p:extLst>
      <p:ext uri="{BB962C8B-B14F-4D97-AF65-F5344CB8AC3E}">
        <p14:creationId xmlns:p14="http://schemas.microsoft.com/office/powerpoint/2010/main" val="1015847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70186"/>
          </a:xfrm>
        </p:spPr>
        <p:txBody>
          <a:bodyPr>
            <a:normAutofit/>
          </a:bodyPr>
          <a:lstStyle/>
          <a:p>
            <a:r>
              <a:rPr lang="tr-TR" dirty="0" smtClean="0">
                <a:latin typeface="High Tower Text" pitchFamily="18" charset="0"/>
              </a:rPr>
              <a:t>Bölümle iletişim ve irtibat kanalları </a:t>
            </a:r>
            <a:br>
              <a:rPr lang="tr-TR" dirty="0" smtClean="0">
                <a:latin typeface="High Tower Text" pitchFamily="18" charset="0"/>
              </a:rPr>
            </a:br>
            <a:r>
              <a:rPr lang="tr-TR" dirty="0" smtClean="0">
                <a:latin typeface="High Tower Text" pitchFamily="18" charset="0"/>
              </a:rPr>
              <a:t>(Çok acil durumlar hariç)</a:t>
            </a:r>
            <a:endParaRPr lang="tr-TR" dirty="0">
              <a:latin typeface="High Tower Text" pitchFamily="18" charset="0"/>
            </a:endParaRPr>
          </a:p>
        </p:txBody>
      </p:sp>
      <p:sp>
        <p:nvSpPr>
          <p:cNvPr id="3" name="Content Placeholder 2"/>
          <p:cNvSpPr>
            <a:spLocks noGrp="1"/>
          </p:cNvSpPr>
          <p:nvPr>
            <p:ph idx="1"/>
          </p:nvPr>
        </p:nvSpPr>
        <p:spPr>
          <a:xfrm>
            <a:off x="1435608" y="2276872"/>
            <a:ext cx="7498080" cy="3971528"/>
          </a:xfrm>
        </p:spPr>
        <p:txBody>
          <a:bodyPr/>
          <a:lstStyle/>
          <a:p>
            <a:pPr marL="82296" indent="0">
              <a:buNone/>
            </a:pPr>
            <a:r>
              <a:rPr lang="tr-TR" dirty="0" smtClean="0">
                <a:latin typeface="High Tower Text" pitchFamily="18" charset="0"/>
              </a:rPr>
              <a:t>İlgili hoca ya da araştırma görevlisinden </a:t>
            </a:r>
          </a:p>
          <a:p>
            <a:pPr marL="82296" indent="0">
              <a:buNone/>
            </a:pPr>
            <a:r>
              <a:rPr lang="tr-TR" dirty="0" smtClean="0">
                <a:latin typeface="High Tower Text" pitchFamily="18" charset="0"/>
              </a:rPr>
              <a:t>e-posta yoluyla randevu talebinde bulunulabilir.</a:t>
            </a:r>
          </a:p>
          <a:p>
            <a:pPr marL="82296" indent="0">
              <a:buNone/>
            </a:pPr>
            <a:r>
              <a:rPr lang="tr-TR" dirty="0" smtClean="0">
                <a:latin typeface="High Tower Text" pitchFamily="18" charset="0"/>
              </a:rPr>
              <a:t>Bölümdeki bütün hoca ve araştırma görevlilerinin e-posta adreslerine ve ofis saatlerine bölüm web sayfasından ve ofis kapılarındaki panolardan ulaşılabilir.</a:t>
            </a:r>
            <a:endParaRPr lang="tr-TR" dirty="0">
              <a:latin typeface="High Tower Text" pitchFamily="18" charset="0"/>
            </a:endParaRPr>
          </a:p>
        </p:txBody>
      </p:sp>
    </p:spTree>
    <p:extLst>
      <p:ext uri="{BB962C8B-B14F-4D97-AF65-F5344CB8AC3E}">
        <p14:creationId xmlns:p14="http://schemas.microsoft.com/office/powerpoint/2010/main" val="4025895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latin typeface="High Tower Text" pitchFamily="18" charset="0"/>
              </a:rPr>
              <a:t>Kayıt ve ders seçme döneminde</a:t>
            </a:r>
            <a:endParaRPr lang="tr-TR" dirty="0">
              <a:latin typeface="High Tower Text" pitchFamily="18" charset="0"/>
            </a:endParaRPr>
          </a:p>
        </p:txBody>
      </p:sp>
      <p:sp>
        <p:nvSpPr>
          <p:cNvPr id="3" name="Content Placeholder 2"/>
          <p:cNvSpPr>
            <a:spLocks noGrp="1"/>
          </p:cNvSpPr>
          <p:nvPr>
            <p:ph idx="1"/>
          </p:nvPr>
        </p:nvSpPr>
        <p:spPr/>
        <p:txBody>
          <a:bodyPr>
            <a:normAutofit/>
          </a:bodyPr>
          <a:lstStyle/>
          <a:p>
            <a:r>
              <a:rPr lang="tr-TR" dirty="0" smtClean="0">
                <a:latin typeface="High Tower Text" pitchFamily="18" charset="0"/>
              </a:rPr>
              <a:t>Her öğrenci mümkün olan en kısa sürede ders kayıtlarını yapmaya çalışmalı, sorunla karşılaştığında danışmanına ve ilgili araştırma görevlisine ertelemeksizin ulaşmalıdır.</a:t>
            </a:r>
          </a:p>
          <a:p>
            <a:r>
              <a:rPr lang="tr-TR" dirty="0" smtClean="0">
                <a:latin typeface="High Tower Text" pitchFamily="18" charset="0"/>
              </a:rPr>
              <a:t>Her öğrenci ders kayıt sürecinde ders kayıt formu çıktısı alınıp imzalanıncaya kadar sistemden sürekli durumunu takip etmeli ve danışmanlarından gelecek mesajları dikkate almalıdır</a:t>
            </a:r>
            <a:endParaRPr lang="tr-TR" dirty="0">
              <a:latin typeface="High Tower Text" pitchFamily="18" charset="0"/>
            </a:endParaRPr>
          </a:p>
        </p:txBody>
      </p:sp>
    </p:spTree>
    <p:extLst>
      <p:ext uri="{BB962C8B-B14F-4D97-AF65-F5344CB8AC3E}">
        <p14:creationId xmlns:p14="http://schemas.microsoft.com/office/powerpoint/2010/main" val="441839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latin typeface="High Tower Text" pitchFamily="18" charset="0"/>
              </a:rPr>
              <a:t>Sorumluluk öğrencinindir</a:t>
            </a:r>
            <a:endParaRPr lang="tr-TR" dirty="0">
              <a:latin typeface="High Tower Text" pitchFamily="18" charset="0"/>
            </a:endParaRPr>
          </a:p>
        </p:txBody>
      </p:sp>
      <p:sp>
        <p:nvSpPr>
          <p:cNvPr id="3" name="Content Placeholder 2"/>
          <p:cNvSpPr>
            <a:spLocks noGrp="1"/>
          </p:cNvSpPr>
          <p:nvPr>
            <p:ph idx="1"/>
          </p:nvPr>
        </p:nvSpPr>
        <p:spPr/>
        <p:txBody>
          <a:bodyPr/>
          <a:lstStyle/>
          <a:p>
            <a:pPr marL="82296" indent="0">
              <a:buNone/>
            </a:pPr>
            <a:r>
              <a:rPr lang="tr-TR" dirty="0" smtClean="0">
                <a:latin typeface="High Tower Text" pitchFamily="18" charset="0"/>
              </a:rPr>
              <a:t>Her öğrenci kendi kredi, ders durumu , devam devamsızlık ve mezuniyet gibi eğitim hayatının temel unsurlarından birinci derecede sorumludur.</a:t>
            </a:r>
          </a:p>
          <a:p>
            <a:pPr marL="82296" indent="0">
              <a:buNone/>
            </a:pPr>
            <a:r>
              <a:rPr lang="tr-TR" dirty="0" smtClean="0">
                <a:latin typeface="High Tower Text" pitchFamily="18" charset="0"/>
              </a:rPr>
              <a:t>Bölüm ve danışman sadece size yardımcı olmaya çalışır, nihai karar öğrencinindir.</a:t>
            </a:r>
            <a:endParaRPr lang="tr-TR" dirty="0">
              <a:latin typeface="High Tower Text" pitchFamily="18" charset="0"/>
            </a:endParaRPr>
          </a:p>
        </p:txBody>
      </p:sp>
    </p:spTree>
    <p:extLst>
      <p:ext uri="{BB962C8B-B14F-4D97-AF65-F5344CB8AC3E}">
        <p14:creationId xmlns:p14="http://schemas.microsoft.com/office/powerpoint/2010/main" val="3764461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1285852" y="1785926"/>
            <a:ext cx="7686684" cy="4071966"/>
          </a:xfrm>
        </p:spPr>
        <p:txBody>
          <a:bodyPr>
            <a:noAutofit/>
          </a:bodyPr>
          <a:lstStyle/>
          <a:p>
            <a:r>
              <a:rPr lang="en-US" sz="3000" b="1" dirty="0" err="1" smtClean="0">
                <a:solidFill>
                  <a:schemeClr val="tx1"/>
                </a:solidFill>
                <a:latin typeface="High Tower Text" pitchFamily="18" charset="0"/>
              </a:rPr>
              <a:t>Çift</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anadal</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programının</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amacı</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anadal</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lisans</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programlarını</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üstün</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başarıyla</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yürüten</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öğrencilerin</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aynı</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zamanda</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ikinci</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bir</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dalda</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lisans</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diploması</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almak</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üzere</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öğrenim</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görmelerini</a:t>
            </a:r>
            <a:r>
              <a:rPr lang="en-US" sz="3000" b="1" dirty="0" smtClean="0">
                <a:solidFill>
                  <a:schemeClr val="tx1"/>
                </a:solidFill>
                <a:latin typeface="High Tower Text" pitchFamily="18" charset="0"/>
              </a:rPr>
              <a:t> </a:t>
            </a:r>
            <a:r>
              <a:rPr lang="en-US" sz="3000" b="1" dirty="0" err="1" smtClean="0">
                <a:solidFill>
                  <a:schemeClr val="tx1"/>
                </a:solidFill>
                <a:latin typeface="High Tower Text" pitchFamily="18" charset="0"/>
              </a:rPr>
              <a:t>sağlamaktır</a:t>
            </a:r>
            <a:r>
              <a:rPr lang="tr-TR" sz="3000" b="1" dirty="0" smtClean="0">
                <a:solidFill>
                  <a:schemeClr val="tx1"/>
                </a:solidFill>
                <a:latin typeface="High Tower Text" pitchFamily="18" charset="0"/>
              </a:rPr>
              <a:t>.</a:t>
            </a:r>
            <a:r>
              <a:rPr lang="tr-TR" sz="3000" b="1" dirty="0" smtClean="0">
                <a:solidFill>
                  <a:schemeClr val="accent5"/>
                </a:solidFill>
                <a:latin typeface="High Tower Text" pitchFamily="18" charset="0"/>
              </a:rPr>
              <a:t/>
            </a:r>
            <a:br>
              <a:rPr lang="tr-TR" sz="3000" b="1" dirty="0" smtClean="0">
                <a:solidFill>
                  <a:schemeClr val="accent5"/>
                </a:solidFill>
                <a:latin typeface="High Tower Text" pitchFamily="18" charset="0"/>
              </a:rPr>
            </a:br>
            <a:r>
              <a:rPr lang="tr-TR" sz="1600" dirty="0" smtClean="0"/>
              <a:t/>
            </a:r>
            <a:br>
              <a:rPr lang="tr-TR" sz="1600" dirty="0" smtClean="0"/>
            </a:br>
            <a:endParaRPr lang="tr-TR" sz="1500" dirty="0">
              <a:latin typeface="High Tower Text" pitchFamily="18" charset="0"/>
            </a:endParaRPr>
          </a:p>
        </p:txBody>
      </p:sp>
      <p:sp>
        <p:nvSpPr>
          <p:cNvPr id="5" name="2 Metin Yer Tutucusu"/>
          <p:cNvSpPr txBox="1">
            <a:spLocks/>
          </p:cNvSpPr>
          <p:nvPr/>
        </p:nvSpPr>
        <p:spPr>
          <a:xfrm>
            <a:off x="1214414" y="714356"/>
            <a:ext cx="7764778" cy="1428760"/>
          </a:xfrm>
          <a:prstGeom prst="rect">
            <a:avLst/>
          </a:prstGeom>
        </p:spPr>
        <p:txBody>
          <a:bodyPr>
            <a:normAutofit/>
          </a:bodyPr>
          <a:lstStyle/>
          <a:p>
            <a:pPr marL="365760" marR="0" lvl="0" indent="-283464" algn="ctr" defTabSz="914400" rtl="0" eaLnBrk="1" fontAlgn="auto" latinLnBrk="0" hangingPunct="1">
              <a:lnSpc>
                <a:spcPct val="100000"/>
              </a:lnSpc>
              <a:spcBef>
                <a:spcPts val="600"/>
              </a:spcBef>
              <a:spcAft>
                <a:spcPts val="0"/>
              </a:spcAft>
              <a:buClr>
                <a:schemeClr val="accent1"/>
              </a:buClr>
              <a:buSzPct val="80000"/>
              <a:tabLst/>
              <a:defRPr/>
            </a:pPr>
            <a:r>
              <a:rPr kumimoji="0" lang="tr-TR" sz="4000" b="1" i="0" u="none" strike="noStrike" kern="1200" cap="none" spc="0" normalizeH="0" baseline="0" noProof="0" dirty="0" smtClean="0">
                <a:ln>
                  <a:noFill/>
                </a:ln>
                <a:solidFill>
                  <a:srgbClr val="FFFF00"/>
                </a:solidFill>
                <a:effectLst/>
                <a:uLnTx/>
                <a:uFillTx/>
                <a:latin typeface="High Tower Text" pitchFamily="18" charset="0"/>
                <a:ea typeface="+mn-ea"/>
                <a:cs typeface="+mn-cs"/>
              </a:rPr>
              <a:t>ÇİFT ANADAL PROGRAMI</a:t>
            </a:r>
            <a:endParaRPr kumimoji="0" lang="tr-TR" sz="4000" b="1" i="0" u="none" strike="noStrike" kern="1200" cap="none" spc="0" normalizeH="0" baseline="0" noProof="0" dirty="0">
              <a:ln>
                <a:noFill/>
              </a:ln>
              <a:solidFill>
                <a:srgbClr val="FFFF00"/>
              </a:solidFill>
              <a:effectLst/>
              <a:uLnTx/>
              <a:uFillTx/>
              <a:latin typeface="High Tower Text" pitchFamily="18" charset="0"/>
              <a:ea typeface="+mn-ea"/>
              <a:cs typeface="+mn-cs"/>
            </a:endParaRPr>
          </a:p>
        </p:txBody>
      </p:sp>
    </p:spTree>
    <p:extLst>
      <p:ext uri="{BB962C8B-B14F-4D97-AF65-F5344CB8AC3E}">
        <p14:creationId xmlns:p14="http://schemas.microsoft.com/office/powerpoint/2010/main" val="3764461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85852" y="714356"/>
            <a:ext cx="7286676" cy="1246495"/>
          </a:xfrm>
          <a:prstGeom prst="rect">
            <a:avLst/>
          </a:prstGeom>
        </p:spPr>
        <p:txBody>
          <a:bodyPr wrap="square">
            <a:spAutoFit/>
          </a:bodyPr>
          <a:lstStyle/>
          <a:p>
            <a:pPr>
              <a:buFont typeface="Arial" pitchFamily="34" charset="0"/>
              <a:buChar char="•"/>
            </a:pPr>
            <a:r>
              <a:rPr lang="en-US" sz="2500" b="1" dirty="0" err="1" smtClean="0">
                <a:latin typeface="High Tower Text" pitchFamily="18" charset="0"/>
              </a:rPr>
              <a:t>Öğrenci</a:t>
            </a:r>
            <a:r>
              <a:rPr lang="en-US" sz="2500" b="1" dirty="0" smtClean="0">
                <a:latin typeface="High Tower Text" pitchFamily="18" charset="0"/>
              </a:rPr>
              <a:t>, </a:t>
            </a:r>
            <a:r>
              <a:rPr lang="en-US" sz="2500" b="1" dirty="0" err="1" smtClean="0">
                <a:latin typeface="High Tower Text" pitchFamily="18" charset="0"/>
              </a:rPr>
              <a:t>duyurulmuş</a:t>
            </a:r>
            <a:r>
              <a:rPr lang="en-US" sz="2500" b="1" dirty="0" smtClean="0">
                <a:latin typeface="High Tower Text" pitchFamily="18" charset="0"/>
              </a:rPr>
              <a:t> </a:t>
            </a:r>
            <a:r>
              <a:rPr lang="en-US" sz="2500" b="1" dirty="0" err="1" smtClean="0">
                <a:latin typeface="High Tower Text" pitchFamily="18" charset="0"/>
              </a:rPr>
              <a:t>olan</a:t>
            </a:r>
            <a:r>
              <a:rPr lang="en-US" sz="2500" b="1" dirty="0" smtClean="0">
                <a:latin typeface="High Tower Text" pitchFamily="18" charset="0"/>
              </a:rPr>
              <a:t> </a:t>
            </a:r>
            <a:r>
              <a:rPr lang="en-US" sz="2500" b="1" dirty="0" err="1" smtClean="0">
                <a:latin typeface="High Tower Text" pitchFamily="18" charset="0"/>
              </a:rPr>
              <a:t>çift</a:t>
            </a:r>
            <a:r>
              <a:rPr lang="en-US" sz="2500" b="1" dirty="0" smtClean="0">
                <a:latin typeface="High Tower Text" pitchFamily="18" charset="0"/>
              </a:rPr>
              <a:t> </a:t>
            </a:r>
            <a:r>
              <a:rPr lang="en-US" sz="2500" b="1" dirty="0" err="1" smtClean="0">
                <a:latin typeface="High Tower Text" pitchFamily="18" charset="0"/>
              </a:rPr>
              <a:t>anadal</a:t>
            </a:r>
            <a:r>
              <a:rPr lang="en-US" sz="2500" b="1" dirty="0" smtClean="0">
                <a:latin typeface="High Tower Text" pitchFamily="18" charset="0"/>
              </a:rPr>
              <a:t> </a:t>
            </a:r>
            <a:r>
              <a:rPr lang="en-US" sz="2500" b="1" dirty="0" err="1" smtClean="0">
                <a:latin typeface="High Tower Text" pitchFamily="18" charset="0"/>
              </a:rPr>
              <a:t>programına</a:t>
            </a:r>
            <a:r>
              <a:rPr lang="en-US" sz="2500" b="1" dirty="0" smtClean="0">
                <a:latin typeface="High Tower Text" pitchFamily="18" charset="0"/>
              </a:rPr>
              <a:t>, </a:t>
            </a:r>
            <a:r>
              <a:rPr lang="en-US" sz="2500" b="1" dirty="0" err="1" smtClean="0">
                <a:latin typeface="High Tower Text" pitchFamily="18" charset="0"/>
              </a:rPr>
              <a:t>anadal</a:t>
            </a:r>
            <a:r>
              <a:rPr lang="en-US" sz="2500" b="1" dirty="0" smtClean="0">
                <a:latin typeface="High Tower Text" pitchFamily="18" charset="0"/>
              </a:rPr>
              <a:t> </a:t>
            </a:r>
            <a:r>
              <a:rPr lang="en-US" sz="2500" b="1" dirty="0" err="1" smtClean="0">
                <a:latin typeface="High Tower Text" pitchFamily="18" charset="0"/>
              </a:rPr>
              <a:t>lisans</a:t>
            </a:r>
            <a:r>
              <a:rPr lang="en-US" sz="2500" b="1" dirty="0" smtClean="0">
                <a:latin typeface="High Tower Text" pitchFamily="18" charset="0"/>
              </a:rPr>
              <a:t> </a:t>
            </a:r>
            <a:r>
              <a:rPr lang="en-US" sz="2500" b="1" dirty="0" err="1" smtClean="0">
                <a:latin typeface="High Tower Text" pitchFamily="18" charset="0"/>
              </a:rPr>
              <a:t>programının</a:t>
            </a:r>
            <a:r>
              <a:rPr lang="en-US" sz="2500" b="1" dirty="0" smtClean="0">
                <a:latin typeface="High Tower Text" pitchFamily="18" charset="0"/>
              </a:rPr>
              <a:t> en </a:t>
            </a:r>
            <a:r>
              <a:rPr lang="en-US" sz="2500" b="1" dirty="0" err="1" smtClean="0">
                <a:latin typeface="High Tower Text" pitchFamily="18" charset="0"/>
              </a:rPr>
              <a:t>erken</a:t>
            </a:r>
            <a:r>
              <a:rPr lang="en-US" sz="2500" b="1" dirty="0" smtClean="0">
                <a:latin typeface="High Tower Text" pitchFamily="18" charset="0"/>
              </a:rPr>
              <a:t> 3. </a:t>
            </a:r>
            <a:r>
              <a:rPr lang="en-US" sz="2500" b="1" dirty="0" err="1" smtClean="0">
                <a:latin typeface="High Tower Text" pitchFamily="18" charset="0"/>
              </a:rPr>
              <a:t>ve</a:t>
            </a:r>
            <a:r>
              <a:rPr lang="en-US" sz="2500" b="1" dirty="0" smtClean="0">
                <a:latin typeface="High Tower Text" pitchFamily="18" charset="0"/>
              </a:rPr>
              <a:t> en </a:t>
            </a:r>
            <a:r>
              <a:rPr lang="en-US" sz="2500" b="1" dirty="0" err="1" smtClean="0">
                <a:latin typeface="High Tower Text" pitchFamily="18" charset="0"/>
              </a:rPr>
              <a:t>geç</a:t>
            </a:r>
            <a:r>
              <a:rPr lang="en-US" sz="2500" b="1" dirty="0" smtClean="0">
                <a:latin typeface="High Tower Text" pitchFamily="18" charset="0"/>
              </a:rPr>
              <a:t> 5. </a:t>
            </a:r>
            <a:r>
              <a:rPr lang="en-US" sz="2500" b="1" dirty="0" err="1" smtClean="0">
                <a:latin typeface="High Tower Text" pitchFamily="18" charset="0"/>
              </a:rPr>
              <a:t>döneminin</a:t>
            </a:r>
            <a:r>
              <a:rPr lang="en-US" sz="2500" b="1" dirty="0" smtClean="0">
                <a:latin typeface="High Tower Text" pitchFamily="18" charset="0"/>
              </a:rPr>
              <a:t> </a:t>
            </a:r>
            <a:r>
              <a:rPr lang="en-US" sz="2500" b="1" dirty="0" err="1" smtClean="0">
                <a:latin typeface="High Tower Text" pitchFamily="18" charset="0"/>
              </a:rPr>
              <a:t>başında</a:t>
            </a:r>
            <a:r>
              <a:rPr lang="en-US" sz="2500" b="1" dirty="0" smtClean="0">
                <a:latin typeface="High Tower Text" pitchFamily="18" charset="0"/>
              </a:rPr>
              <a:t> </a:t>
            </a:r>
            <a:r>
              <a:rPr lang="en-US" sz="2500" b="1" dirty="0" err="1" smtClean="0">
                <a:latin typeface="High Tower Text" pitchFamily="18" charset="0"/>
              </a:rPr>
              <a:t>başvurabilir</a:t>
            </a:r>
            <a:r>
              <a:rPr lang="en-US" sz="2500" b="1" dirty="0" smtClean="0">
                <a:latin typeface="High Tower Text" pitchFamily="18" charset="0"/>
              </a:rPr>
              <a:t>. </a:t>
            </a:r>
            <a:endParaRPr lang="tr-TR" sz="2500" b="1" dirty="0" smtClean="0">
              <a:latin typeface="High Tower Text" pitchFamily="18" charset="0"/>
            </a:endParaRPr>
          </a:p>
        </p:txBody>
      </p:sp>
      <p:sp>
        <p:nvSpPr>
          <p:cNvPr id="8" name="7 Dikdörtgen"/>
          <p:cNvSpPr/>
          <p:nvPr/>
        </p:nvSpPr>
        <p:spPr>
          <a:xfrm>
            <a:off x="1214414" y="2428868"/>
            <a:ext cx="7000924" cy="3170099"/>
          </a:xfrm>
          <a:prstGeom prst="rect">
            <a:avLst/>
          </a:prstGeom>
        </p:spPr>
        <p:txBody>
          <a:bodyPr wrap="square">
            <a:spAutoFit/>
          </a:bodyPr>
          <a:lstStyle/>
          <a:p>
            <a:pPr>
              <a:buFont typeface="Arial" pitchFamily="34" charset="0"/>
              <a:buChar char="•"/>
            </a:pPr>
            <a:r>
              <a:rPr lang="en-US" sz="2500" b="1" dirty="0" err="1" smtClean="0">
                <a:latin typeface="High Tower Text" pitchFamily="18" charset="0"/>
              </a:rPr>
              <a:t>Öğrencinin</a:t>
            </a:r>
            <a:r>
              <a:rPr lang="en-US" sz="2500" b="1" dirty="0" smtClean="0">
                <a:latin typeface="High Tower Text" pitchFamily="18" charset="0"/>
              </a:rPr>
              <a:t> </a:t>
            </a:r>
            <a:r>
              <a:rPr lang="en-US" sz="2500" b="1" dirty="0" err="1" smtClean="0">
                <a:latin typeface="High Tower Text" pitchFamily="18" charset="0"/>
              </a:rPr>
              <a:t>çift</a:t>
            </a:r>
            <a:r>
              <a:rPr lang="en-US" sz="2500" b="1" dirty="0" smtClean="0">
                <a:latin typeface="High Tower Text" pitchFamily="18" charset="0"/>
              </a:rPr>
              <a:t> </a:t>
            </a:r>
            <a:r>
              <a:rPr lang="en-US" sz="2500" b="1" dirty="0" err="1" smtClean="0">
                <a:latin typeface="High Tower Text" pitchFamily="18" charset="0"/>
              </a:rPr>
              <a:t>anadal</a:t>
            </a:r>
            <a:r>
              <a:rPr lang="en-US" sz="2500" b="1" dirty="0" smtClean="0">
                <a:latin typeface="High Tower Text" pitchFamily="18" charset="0"/>
              </a:rPr>
              <a:t> </a:t>
            </a:r>
            <a:r>
              <a:rPr lang="en-US" sz="2500" b="1" dirty="0" err="1" smtClean="0">
                <a:latin typeface="High Tower Text" pitchFamily="18" charset="0"/>
              </a:rPr>
              <a:t>programına</a:t>
            </a:r>
            <a:r>
              <a:rPr lang="en-US" sz="2500" b="1" dirty="0" smtClean="0">
                <a:latin typeface="High Tower Text" pitchFamily="18" charset="0"/>
              </a:rPr>
              <a:t> </a:t>
            </a:r>
            <a:r>
              <a:rPr lang="en-US" sz="2500" b="1" dirty="0" err="1" smtClean="0">
                <a:latin typeface="High Tower Text" pitchFamily="18" charset="0"/>
              </a:rPr>
              <a:t>başvurabilmesi</a:t>
            </a:r>
            <a:r>
              <a:rPr lang="en-US" sz="2500" b="1" dirty="0" smtClean="0">
                <a:latin typeface="High Tower Text" pitchFamily="18" charset="0"/>
              </a:rPr>
              <a:t> </a:t>
            </a:r>
            <a:r>
              <a:rPr lang="en-US" sz="2500" b="1" dirty="0" err="1" smtClean="0">
                <a:latin typeface="High Tower Text" pitchFamily="18" charset="0"/>
              </a:rPr>
              <a:t>için</a:t>
            </a:r>
            <a:r>
              <a:rPr lang="en-US" sz="2500" b="1" dirty="0" smtClean="0">
                <a:latin typeface="High Tower Text" pitchFamily="18" charset="0"/>
              </a:rPr>
              <a:t> </a:t>
            </a:r>
            <a:r>
              <a:rPr lang="en-US" sz="2500" b="1" dirty="0" err="1" smtClean="0">
                <a:latin typeface="High Tower Text" pitchFamily="18" charset="0"/>
              </a:rPr>
              <a:t>başvurduğu</a:t>
            </a:r>
            <a:r>
              <a:rPr lang="en-US" sz="2500" b="1" dirty="0" smtClean="0">
                <a:latin typeface="High Tower Text" pitchFamily="18" charset="0"/>
              </a:rPr>
              <a:t> </a:t>
            </a:r>
            <a:r>
              <a:rPr lang="en-US" sz="2500" b="1" dirty="0" err="1" smtClean="0">
                <a:latin typeface="High Tower Text" pitchFamily="18" charset="0"/>
              </a:rPr>
              <a:t>döneme</a:t>
            </a:r>
            <a:r>
              <a:rPr lang="en-US" sz="2500" b="1" dirty="0" smtClean="0">
                <a:latin typeface="High Tower Text" pitchFamily="18" charset="0"/>
              </a:rPr>
              <a:t> </a:t>
            </a:r>
            <a:r>
              <a:rPr lang="en-US" sz="2500" b="1" dirty="0" err="1" smtClean="0">
                <a:latin typeface="High Tower Text" pitchFamily="18" charset="0"/>
              </a:rPr>
              <a:t>kadar</a:t>
            </a:r>
            <a:r>
              <a:rPr lang="en-US" sz="2500" b="1" dirty="0" smtClean="0">
                <a:latin typeface="High Tower Text" pitchFamily="18" charset="0"/>
              </a:rPr>
              <a:t> </a:t>
            </a:r>
            <a:r>
              <a:rPr lang="en-US" sz="2500" b="1" dirty="0" err="1" smtClean="0">
                <a:latin typeface="High Tower Text" pitchFamily="18" charset="0"/>
              </a:rPr>
              <a:t>anadal</a:t>
            </a:r>
            <a:r>
              <a:rPr lang="en-US" sz="2500" b="1" dirty="0" smtClean="0">
                <a:latin typeface="High Tower Text" pitchFamily="18" charset="0"/>
              </a:rPr>
              <a:t> </a:t>
            </a:r>
            <a:r>
              <a:rPr lang="en-US" sz="2500" b="1" dirty="0" err="1" smtClean="0">
                <a:latin typeface="High Tower Text" pitchFamily="18" charset="0"/>
              </a:rPr>
              <a:t>lisans</a:t>
            </a:r>
            <a:r>
              <a:rPr lang="en-US" sz="2500" b="1" dirty="0" smtClean="0">
                <a:latin typeface="High Tower Text" pitchFamily="18" charset="0"/>
              </a:rPr>
              <a:t> </a:t>
            </a:r>
            <a:r>
              <a:rPr lang="en-US" sz="2500" b="1" dirty="0" err="1" smtClean="0">
                <a:latin typeface="High Tower Text" pitchFamily="18" charset="0"/>
              </a:rPr>
              <a:t>programında</a:t>
            </a:r>
            <a:r>
              <a:rPr lang="en-US" sz="2500" b="1" dirty="0" smtClean="0">
                <a:latin typeface="High Tower Text" pitchFamily="18" charset="0"/>
              </a:rPr>
              <a:t> </a:t>
            </a:r>
            <a:r>
              <a:rPr lang="en-US" sz="2500" b="1" dirty="0" err="1" smtClean="0">
                <a:latin typeface="High Tower Text" pitchFamily="18" charset="0"/>
              </a:rPr>
              <a:t>yer</a:t>
            </a:r>
            <a:r>
              <a:rPr lang="en-US" sz="2500" b="1" dirty="0" smtClean="0">
                <a:latin typeface="High Tower Text" pitchFamily="18" charset="0"/>
              </a:rPr>
              <a:t> </a:t>
            </a:r>
            <a:r>
              <a:rPr lang="en-US" sz="2500" b="1" dirty="0" err="1" smtClean="0">
                <a:latin typeface="High Tower Text" pitchFamily="18" charset="0"/>
              </a:rPr>
              <a:t>alan</a:t>
            </a:r>
            <a:r>
              <a:rPr lang="en-US" sz="2500" b="1" dirty="0" smtClean="0">
                <a:latin typeface="High Tower Text" pitchFamily="18" charset="0"/>
              </a:rPr>
              <a:t> </a:t>
            </a:r>
            <a:r>
              <a:rPr lang="en-US" sz="2500" b="1" dirty="0" err="1" smtClean="0">
                <a:latin typeface="High Tower Text" pitchFamily="18" charset="0"/>
              </a:rPr>
              <a:t>bütün</a:t>
            </a:r>
            <a:r>
              <a:rPr lang="en-US" sz="2500" b="1" dirty="0" smtClean="0">
                <a:latin typeface="High Tower Text" pitchFamily="18" charset="0"/>
              </a:rPr>
              <a:t> </a:t>
            </a:r>
            <a:r>
              <a:rPr lang="en-US" sz="2500" b="1" dirty="0" err="1" smtClean="0">
                <a:latin typeface="High Tower Text" pitchFamily="18" charset="0"/>
              </a:rPr>
              <a:t>kredili</a:t>
            </a:r>
            <a:r>
              <a:rPr lang="en-US" sz="2500" b="1" dirty="0" smtClean="0">
                <a:latin typeface="High Tower Text" pitchFamily="18" charset="0"/>
              </a:rPr>
              <a:t> </a:t>
            </a:r>
            <a:r>
              <a:rPr lang="en-US" sz="2500" b="1" dirty="0" err="1" smtClean="0">
                <a:latin typeface="High Tower Text" pitchFamily="18" charset="0"/>
              </a:rPr>
              <a:t>ve</a:t>
            </a:r>
            <a:r>
              <a:rPr lang="en-US" sz="2500" b="1" dirty="0" smtClean="0">
                <a:latin typeface="High Tower Text" pitchFamily="18" charset="0"/>
              </a:rPr>
              <a:t> </a:t>
            </a:r>
            <a:r>
              <a:rPr lang="en-US" sz="2500" b="1" dirty="0" err="1" smtClean="0">
                <a:latin typeface="High Tower Text" pitchFamily="18" charset="0"/>
              </a:rPr>
              <a:t>kredisiz</a:t>
            </a:r>
            <a:r>
              <a:rPr lang="en-US" sz="2500" b="1" dirty="0" smtClean="0">
                <a:latin typeface="High Tower Text" pitchFamily="18" charset="0"/>
              </a:rPr>
              <a:t> </a:t>
            </a:r>
            <a:r>
              <a:rPr lang="en-US" sz="2500" b="1" dirty="0" err="1" smtClean="0">
                <a:latin typeface="High Tower Text" pitchFamily="18" charset="0"/>
              </a:rPr>
              <a:t>derslerini</a:t>
            </a:r>
            <a:r>
              <a:rPr lang="en-US" sz="2500" b="1" dirty="0" smtClean="0">
                <a:latin typeface="High Tower Text" pitchFamily="18" charset="0"/>
              </a:rPr>
              <a:t> </a:t>
            </a:r>
            <a:r>
              <a:rPr lang="en-US" sz="2500" b="1" dirty="0" err="1" smtClean="0">
                <a:latin typeface="High Tower Text" pitchFamily="18" charset="0"/>
              </a:rPr>
              <a:t>başarıyla</a:t>
            </a:r>
            <a:r>
              <a:rPr lang="en-US" sz="2500" b="1" dirty="0" smtClean="0">
                <a:latin typeface="High Tower Text" pitchFamily="18" charset="0"/>
              </a:rPr>
              <a:t> </a:t>
            </a:r>
            <a:r>
              <a:rPr lang="en-US" sz="2500" b="1" dirty="0" err="1" smtClean="0">
                <a:latin typeface="High Tower Text" pitchFamily="18" charset="0"/>
              </a:rPr>
              <a:t>tamamlamış</a:t>
            </a:r>
            <a:r>
              <a:rPr lang="en-US" sz="2500" b="1" dirty="0" smtClean="0">
                <a:latin typeface="High Tower Text" pitchFamily="18" charset="0"/>
              </a:rPr>
              <a:t> </a:t>
            </a:r>
            <a:r>
              <a:rPr lang="en-US" sz="2500" b="1" dirty="0" err="1" smtClean="0">
                <a:latin typeface="High Tower Text" pitchFamily="18" charset="0"/>
              </a:rPr>
              <a:t>olması</a:t>
            </a:r>
            <a:r>
              <a:rPr lang="en-US" sz="2500" b="1" dirty="0" smtClean="0">
                <a:latin typeface="High Tower Text" pitchFamily="18" charset="0"/>
              </a:rPr>
              <a:t>, </a:t>
            </a:r>
            <a:r>
              <a:rPr lang="en-US" sz="2500" b="1" dirty="0" err="1" smtClean="0">
                <a:latin typeface="High Tower Text" pitchFamily="18" charset="0"/>
              </a:rPr>
              <a:t>başvurusu</a:t>
            </a:r>
            <a:r>
              <a:rPr lang="en-US" sz="2500" b="1" dirty="0" smtClean="0">
                <a:latin typeface="High Tower Text" pitchFamily="18" charset="0"/>
              </a:rPr>
              <a:t> </a:t>
            </a:r>
            <a:r>
              <a:rPr lang="en-US" sz="2500" b="1" dirty="0" err="1" smtClean="0">
                <a:latin typeface="High Tower Text" pitchFamily="18" charset="0"/>
              </a:rPr>
              <a:t>sırasındaki</a:t>
            </a:r>
            <a:r>
              <a:rPr lang="en-US" sz="2500" b="1" dirty="0" smtClean="0">
                <a:latin typeface="High Tower Text" pitchFamily="18" charset="0"/>
              </a:rPr>
              <a:t> </a:t>
            </a:r>
            <a:r>
              <a:rPr lang="en-US" sz="2500" b="1" dirty="0" err="1" smtClean="0">
                <a:latin typeface="High Tower Text" pitchFamily="18" charset="0"/>
              </a:rPr>
              <a:t>genel</a:t>
            </a:r>
            <a:r>
              <a:rPr lang="en-US" sz="2500" b="1" dirty="0" smtClean="0">
                <a:latin typeface="High Tower Text" pitchFamily="18" charset="0"/>
              </a:rPr>
              <a:t> not </a:t>
            </a:r>
            <a:r>
              <a:rPr lang="en-US" sz="2500" b="1" dirty="0" err="1" smtClean="0">
                <a:latin typeface="High Tower Text" pitchFamily="18" charset="0"/>
              </a:rPr>
              <a:t>ortalamasının</a:t>
            </a:r>
            <a:r>
              <a:rPr lang="en-US" sz="2500" b="1" dirty="0" smtClean="0">
                <a:latin typeface="High Tower Text" pitchFamily="18" charset="0"/>
              </a:rPr>
              <a:t> en </a:t>
            </a:r>
            <a:r>
              <a:rPr lang="en-US" sz="2500" b="1" dirty="0" err="1" smtClean="0">
                <a:latin typeface="High Tower Text" pitchFamily="18" charset="0"/>
              </a:rPr>
              <a:t>az</a:t>
            </a:r>
            <a:r>
              <a:rPr lang="en-US" sz="2500" b="1" dirty="0" smtClean="0">
                <a:latin typeface="High Tower Text" pitchFamily="18" charset="0"/>
              </a:rPr>
              <a:t> </a:t>
            </a:r>
            <a:r>
              <a:rPr lang="tr-TR" sz="2500" b="1" dirty="0" smtClean="0">
                <a:latin typeface="High Tower Text" pitchFamily="18" charset="0"/>
              </a:rPr>
              <a:t>2.75</a:t>
            </a:r>
            <a:r>
              <a:rPr lang="en-US" sz="2500" b="1" dirty="0" smtClean="0">
                <a:latin typeface="High Tower Text" pitchFamily="18" charset="0"/>
              </a:rPr>
              <a:t> </a:t>
            </a:r>
            <a:r>
              <a:rPr lang="en-US" sz="2500" b="1" dirty="0" err="1" smtClean="0">
                <a:latin typeface="High Tower Text" pitchFamily="18" charset="0"/>
              </a:rPr>
              <a:t>olması</a:t>
            </a:r>
            <a:r>
              <a:rPr lang="en-US" sz="2500" b="1" dirty="0" smtClean="0">
                <a:latin typeface="High Tower Text" pitchFamily="18" charset="0"/>
              </a:rPr>
              <a:t> </a:t>
            </a:r>
            <a:r>
              <a:rPr lang="en-US" sz="2500" b="1" dirty="0" err="1" smtClean="0">
                <a:latin typeface="High Tower Text" pitchFamily="18" charset="0"/>
              </a:rPr>
              <a:t>ve</a:t>
            </a:r>
            <a:r>
              <a:rPr lang="en-US" sz="2500" b="1" dirty="0" smtClean="0">
                <a:latin typeface="High Tower Text" pitchFamily="18" charset="0"/>
              </a:rPr>
              <a:t> </a:t>
            </a:r>
            <a:r>
              <a:rPr lang="en-US" sz="2500" b="1" dirty="0" err="1" smtClean="0">
                <a:latin typeface="High Tower Text" pitchFamily="18" charset="0"/>
              </a:rPr>
              <a:t>anadal</a:t>
            </a:r>
            <a:r>
              <a:rPr lang="en-US" sz="2500" b="1" dirty="0" smtClean="0">
                <a:latin typeface="High Tower Text" pitchFamily="18" charset="0"/>
              </a:rPr>
              <a:t> </a:t>
            </a:r>
            <a:r>
              <a:rPr lang="en-US" sz="2500" b="1" dirty="0" err="1" smtClean="0">
                <a:latin typeface="High Tower Text" pitchFamily="18" charset="0"/>
              </a:rPr>
              <a:t>programının</a:t>
            </a:r>
            <a:r>
              <a:rPr lang="en-US" sz="2500" b="1" dirty="0" smtClean="0">
                <a:latin typeface="High Tower Text" pitchFamily="18" charset="0"/>
              </a:rPr>
              <a:t> </a:t>
            </a:r>
            <a:r>
              <a:rPr lang="en-US" sz="2500" b="1" dirty="0" err="1" smtClean="0">
                <a:latin typeface="High Tower Text" pitchFamily="18" charset="0"/>
              </a:rPr>
              <a:t>ilgili</a:t>
            </a:r>
            <a:r>
              <a:rPr lang="en-US" sz="2500" b="1" dirty="0" smtClean="0">
                <a:latin typeface="High Tower Text" pitchFamily="18" charset="0"/>
              </a:rPr>
              <a:t> </a:t>
            </a:r>
            <a:r>
              <a:rPr lang="en-US" sz="2500" b="1" dirty="0" err="1" smtClean="0">
                <a:latin typeface="High Tower Text" pitchFamily="18" charset="0"/>
              </a:rPr>
              <a:t>sınıfında</a:t>
            </a:r>
            <a:r>
              <a:rPr lang="en-US" sz="2500" b="1" dirty="0" smtClean="0">
                <a:latin typeface="High Tower Text" pitchFamily="18" charset="0"/>
              </a:rPr>
              <a:t> </a:t>
            </a:r>
            <a:r>
              <a:rPr lang="en-US" sz="2500" b="1" dirty="0" err="1" smtClean="0">
                <a:latin typeface="High Tower Text" pitchFamily="18" charset="0"/>
              </a:rPr>
              <a:t>başarı</a:t>
            </a:r>
            <a:r>
              <a:rPr lang="en-US" sz="2500" b="1" dirty="0" smtClean="0">
                <a:latin typeface="High Tower Text" pitchFamily="18" charset="0"/>
              </a:rPr>
              <a:t> </a:t>
            </a:r>
            <a:r>
              <a:rPr lang="en-US" sz="2500" b="1" dirty="0" err="1" smtClean="0">
                <a:latin typeface="High Tower Text" pitchFamily="18" charset="0"/>
              </a:rPr>
              <a:t>sıralaması</a:t>
            </a:r>
            <a:r>
              <a:rPr lang="en-US" sz="2500" b="1" dirty="0" smtClean="0">
                <a:latin typeface="High Tower Text" pitchFamily="18" charset="0"/>
              </a:rPr>
              <a:t> </a:t>
            </a:r>
            <a:r>
              <a:rPr lang="en-US" sz="2500" b="1" dirty="0" err="1" smtClean="0">
                <a:latin typeface="High Tower Text" pitchFamily="18" charset="0"/>
              </a:rPr>
              <a:t>itibarı</a:t>
            </a:r>
            <a:r>
              <a:rPr lang="en-US" sz="2500" b="1" dirty="0" smtClean="0">
                <a:latin typeface="High Tower Text" pitchFamily="18" charset="0"/>
              </a:rPr>
              <a:t> </a:t>
            </a:r>
            <a:r>
              <a:rPr lang="en-US" sz="2500" b="1" dirty="0" err="1" smtClean="0">
                <a:latin typeface="High Tower Text" pitchFamily="18" charset="0"/>
              </a:rPr>
              <a:t>ile</a:t>
            </a:r>
            <a:r>
              <a:rPr lang="en-US" sz="2500" b="1" dirty="0" smtClean="0">
                <a:latin typeface="High Tower Text" pitchFamily="18" charset="0"/>
              </a:rPr>
              <a:t> en </a:t>
            </a:r>
            <a:r>
              <a:rPr lang="en-US" sz="2500" b="1" dirty="0" err="1" smtClean="0">
                <a:latin typeface="High Tower Text" pitchFamily="18" charset="0"/>
              </a:rPr>
              <a:t>üst</a:t>
            </a:r>
            <a:r>
              <a:rPr lang="en-US" sz="2500" b="1" dirty="0" smtClean="0">
                <a:latin typeface="High Tower Text" pitchFamily="18" charset="0"/>
              </a:rPr>
              <a:t> % 20’ de </a:t>
            </a:r>
            <a:r>
              <a:rPr lang="en-US" sz="2500" b="1" dirty="0" err="1" smtClean="0">
                <a:latin typeface="High Tower Text" pitchFamily="18" charset="0"/>
              </a:rPr>
              <a:t>bulunması</a:t>
            </a:r>
            <a:r>
              <a:rPr lang="en-US" sz="2500" b="1" dirty="0" smtClean="0">
                <a:latin typeface="High Tower Text" pitchFamily="18" charset="0"/>
              </a:rPr>
              <a:t> </a:t>
            </a:r>
            <a:r>
              <a:rPr lang="en-US" sz="2500" b="1" dirty="0" err="1" smtClean="0">
                <a:latin typeface="High Tower Text" pitchFamily="18" charset="0"/>
              </a:rPr>
              <a:t>gerekir</a:t>
            </a:r>
            <a:r>
              <a:rPr lang="en-US" sz="2500" b="1" dirty="0" smtClean="0">
                <a:latin typeface="High Tower Text" pitchFamily="18" charset="0"/>
              </a:rPr>
              <a:t>.</a:t>
            </a:r>
            <a:endParaRPr lang="tr-TR" sz="2500" b="1" dirty="0" smtClean="0">
              <a:latin typeface="High Tower Text" pitchFamily="18" charset="0"/>
            </a:endParaRPr>
          </a:p>
        </p:txBody>
      </p:sp>
    </p:spTree>
    <p:extLst>
      <p:ext uri="{BB962C8B-B14F-4D97-AF65-F5344CB8AC3E}">
        <p14:creationId xmlns:p14="http://schemas.microsoft.com/office/powerpoint/2010/main" val="3764461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Üniversitemizin Genel Yapısı</a:t>
            </a:r>
            <a:endParaRPr lang="tr-TR" dirty="0"/>
          </a:p>
        </p:txBody>
      </p:sp>
      <p:sp>
        <p:nvSpPr>
          <p:cNvPr id="2" name="İçerik Yer Tutucusu 1"/>
          <p:cNvSpPr>
            <a:spLocks noGrp="1"/>
          </p:cNvSpPr>
          <p:nvPr>
            <p:ph idx="1"/>
          </p:nvPr>
        </p:nvSpPr>
        <p:spPr/>
        <p:txBody>
          <a:bodyPr/>
          <a:lstStyle/>
          <a:p>
            <a:endParaRPr lang="tr-TR" dirty="0"/>
          </a:p>
        </p:txBody>
      </p:sp>
      <p:grpSp>
        <p:nvGrpSpPr>
          <p:cNvPr id="18" name="Organization Chart 4"/>
          <p:cNvGrpSpPr>
            <a:grpSpLocks/>
          </p:cNvGrpSpPr>
          <p:nvPr/>
        </p:nvGrpSpPr>
        <p:grpSpPr bwMode="auto">
          <a:xfrm>
            <a:off x="755576" y="2060848"/>
            <a:ext cx="7626424" cy="3425552"/>
            <a:chOff x="-682" y="-59"/>
            <a:chExt cx="11647" cy="9905"/>
          </a:xfrm>
        </p:grpSpPr>
        <p:cxnSp>
          <p:nvCxnSpPr>
            <p:cNvPr id="19" name="_s1028"/>
            <p:cNvCxnSpPr>
              <a:cxnSpLocks noChangeShapeType="1"/>
              <a:stCxn id="31" idx="0"/>
              <a:endCxn id="25" idx="2"/>
            </p:cNvCxnSpPr>
            <p:nvPr/>
          </p:nvCxnSpPr>
          <p:spPr bwMode="auto">
            <a:xfrm rot="5400000" flipH="1">
              <a:off x="7176" y="-313"/>
              <a:ext cx="443" cy="4511"/>
            </a:xfrm>
            <a:prstGeom prst="bentConnector3">
              <a:avLst>
                <a:gd name="adj1" fmla="val 49514"/>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_s1029"/>
            <p:cNvCxnSpPr>
              <a:cxnSpLocks noChangeShapeType="1"/>
              <a:stCxn id="30" idx="1"/>
              <a:endCxn id="29" idx="2"/>
            </p:cNvCxnSpPr>
            <p:nvPr/>
          </p:nvCxnSpPr>
          <p:spPr bwMode="auto">
            <a:xfrm rot="10800000">
              <a:off x="3638" y="7658"/>
              <a:ext cx="384" cy="132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1" name="_s1030"/>
            <p:cNvCxnSpPr>
              <a:cxnSpLocks noChangeShapeType="1"/>
              <a:stCxn id="29" idx="0"/>
              <a:endCxn id="27" idx="2"/>
            </p:cNvCxnSpPr>
            <p:nvPr/>
          </p:nvCxnSpPr>
          <p:spPr bwMode="auto">
            <a:xfrm rot="-5400000">
              <a:off x="3415" y="4270"/>
              <a:ext cx="447"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_s1031"/>
            <p:cNvCxnSpPr>
              <a:cxnSpLocks noChangeShapeType="1"/>
              <a:stCxn id="28" idx="0"/>
              <a:endCxn id="25" idx="2"/>
            </p:cNvCxnSpPr>
            <p:nvPr/>
          </p:nvCxnSpPr>
          <p:spPr bwMode="auto">
            <a:xfrm rot="5400000" flipH="1">
              <a:off x="5672" y="1191"/>
              <a:ext cx="443" cy="1503"/>
            </a:xfrm>
            <a:prstGeom prst="bentConnector3">
              <a:avLst>
                <a:gd name="adj1" fmla="val 49514"/>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3" name="_s1032"/>
            <p:cNvCxnSpPr>
              <a:cxnSpLocks noChangeShapeType="1"/>
              <a:stCxn id="27" idx="0"/>
              <a:endCxn id="25" idx="2"/>
            </p:cNvCxnSpPr>
            <p:nvPr/>
          </p:nvCxnSpPr>
          <p:spPr bwMode="auto">
            <a:xfrm rot="-5400000">
              <a:off x="4168" y="1191"/>
              <a:ext cx="443" cy="1504"/>
            </a:xfrm>
            <a:prstGeom prst="bentConnector3">
              <a:avLst>
                <a:gd name="adj1" fmla="val 49514"/>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4" name="_s1033"/>
            <p:cNvCxnSpPr>
              <a:cxnSpLocks noChangeShapeType="1"/>
              <a:stCxn id="26" idx="0"/>
              <a:endCxn id="25" idx="2"/>
            </p:cNvCxnSpPr>
            <p:nvPr/>
          </p:nvCxnSpPr>
          <p:spPr bwMode="auto">
            <a:xfrm rot="-5400000">
              <a:off x="2664" y="-313"/>
              <a:ext cx="443" cy="4512"/>
            </a:xfrm>
            <a:prstGeom prst="bentConnector3">
              <a:avLst>
                <a:gd name="adj1" fmla="val 49514"/>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5" name="_s1034"/>
            <p:cNvSpPr>
              <a:spLocks noChangeArrowheads="1"/>
            </p:cNvSpPr>
            <p:nvPr/>
          </p:nvSpPr>
          <p:spPr bwMode="auto">
            <a:xfrm>
              <a:off x="4061" y="-59"/>
              <a:ext cx="2160" cy="1779"/>
            </a:xfrm>
            <a:prstGeom prst="roundRect">
              <a:avLst>
                <a:gd name="adj" fmla="val 16667"/>
              </a:avLst>
            </a:prstGeom>
            <a:solidFill>
              <a:schemeClr val="accent3"/>
            </a:solidFill>
            <a:ln w="9525">
              <a:solidFill>
                <a:srgbClr val="000000"/>
              </a:solidFill>
              <a:round/>
              <a:headEnd/>
              <a:tailEnd/>
            </a:ln>
          </p:spPr>
          <p:txBody>
            <a:bodyPr lIns="55268" tIns="27634" rIns="55268" bIns="27634" anchor="ctr"/>
            <a:lstStyle/>
            <a:p>
              <a:pPr algn="ctr" eaLnBrk="1" hangingPunct="1"/>
              <a:endParaRPr lang="tr-TR" altLang="tr-TR" sz="1000" dirty="0">
                <a:solidFill>
                  <a:srgbClr val="000000"/>
                </a:solidFill>
              </a:endParaRPr>
            </a:p>
            <a:p>
              <a:pPr algn="ctr" eaLnBrk="1" hangingPunct="1"/>
              <a:r>
                <a:rPr lang="tr-TR" altLang="tr-TR" sz="1000" dirty="0">
                  <a:solidFill>
                    <a:srgbClr val="000000"/>
                  </a:solidFill>
                  <a:latin typeface="Arial" charset="0"/>
                </a:rPr>
                <a:t>Ü</a:t>
              </a:r>
              <a:r>
                <a:rPr lang="tr-TR" altLang="tr-TR" sz="1000" dirty="0">
                  <a:solidFill>
                    <a:srgbClr val="000000"/>
                  </a:solidFill>
                </a:rPr>
                <a:t>niversite</a:t>
              </a:r>
            </a:p>
            <a:p>
              <a:pPr algn="ctr" eaLnBrk="1" hangingPunct="1"/>
              <a:r>
                <a:rPr lang="tr-TR" altLang="tr-TR" sz="1000" dirty="0"/>
                <a:t>Rekt</a:t>
              </a:r>
              <a:r>
                <a:rPr lang="tr-TR" altLang="tr-TR" sz="1000" dirty="0">
                  <a:latin typeface="Arial" charset="0"/>
                </a:rPr>
                <a:t>ö</a:t>
              </a:r>
              <a:r>
                <a:rPr lang="tr-TR" altLang="tr-TR" sz="1000" dirty="0"/>
                <a:t>r</a:t>
              </a:r>
            </a:p>
            <a:p>
              <a:pPr algn="ctr" eaLnBrk="1" hangingPunct="1"/>
              <a:endParaRPr lang="tr-TR" altLang="tr-TR" sz="1400" dirty="0"/>
            </a:p>
          </p:txBody>
        </p:sp>
        <p:sp>
          <p:nvSpPr>
            <p:cNvPr id="26" name="_s1035"/>
            <p:cNvSpPr>
              <a:spLocks noChangeArrowheads="1"/>
            </p:cNvSpPr>
            <p:nvPr/>
          </p:nvSpPr>
          <p:spPr bwMode="auto">
            <a:xfrm>
              <a:off x="-682" y="2165"/>
              <a:ext cx="2623" cy="1883"/>
            </a:xfrm>
            <a:prstGeom prst="roundRect">
              <a:avLst>
                <a:gd name="adj" fmla="val 16667"/>
              </a:avLst>
            </a:prstGeom>
            <a:solidFill>
              <a:srgbClr val="BBE0E3"/>
            </a:solidFill>
            <a:ln w="9525">
              <a:solidFill>
                <a:srgbClr val="000000"/>
              </a:solidFill>
              <a:round/>
              <a:headEnd/>
              <a:tailEnd/>
            </a:ln>
          </p:spPr>
          <p:txBody>
            <a:bodyPr lIns="55268" tIns="27634" rIns="55268" bIns="27634" anchor="ctr"/>
            <a:lstStyle/>
            <a:p>
              <a:pPr algn="ctr" eaLnBrk="1" hangingPunct="1"/>
              <a:r>
                <a:rPr lang="tr-TR" altLang="tr-TR" sz="1000">
                  <a:solidFill>
                    <a:srgbClr val="000000"/>
                  </a:solidFill>
                </a:rPr>
                <a:t>Enstit</a:t>
              </a:r>
              <a:r>
                <a:rPr lang="tr-TR" altLang="tr-TR" sz="1000">
                  <a:solidFill>
                    <a:srgbClr val="000000"/>
                  </a:solidFill>
                  <a:latin typeface="Arial" charset="0"/>
                </a:rPr>
                <a:t>ü</a:t>
              </a:r>
              <a:r>
                <a:rPr lang="tr-TR" altLang="tr-TR" sz="1000">
                  <a:solidFill>
                    <a:srgbClr val="000000"/>
                  </a:solidFill>
                </a:rPr>
                <a:t>ler</a:t>
              </a:r>
            </a:p>
            <a:p>
              <a:pPr algn="ctr" eaLnBrk="1" hangingPunct="1"/>
              <a:r>
                <a:rPr lang="tr-TR" altLang="tr-TR" sz="1000">
                  <a:solidFill>
                    <a:srgbClr val="000000"/>
                  </a:solidFill>
                </a:rPr>
                <a:t>(Enstit</a:t>
              </a:r>
              <a:r>
                <a:rPr lang="tr-TR" altLang="tr-TR" sz="1000">
                  <a:solidFill>
                    <a:srgbClr val="000000"/>
                  </a:solidFill>
                  <a:latin typeface="Arial" charset="0"/>
                </a:rPr>
                <a:t>ü</a:t>
              </a:r>
              <a:r>
                <a:rPr lang="tr-TR" altLang="tr-TR" sz="1000">
                  <a:solidFill>
                    <a:srgbClr val="000000"/>
                  </a:solidFill>
                </a:rPr>
                <a:t> başkanı)</a:t>
              </a:r>
              <a:endParaRPr lang="tr-TR" altLang="tr-TR" sz="1400"/>
            </a:p>
          </p:txBody>
        </p:sp>
        <p:sp>
          <p:nvSpPr>
            <p:cNvPr id="27" name="_s1036"/>
            <p:cNvSpPr>
              <a:spLocks noChangeArrowheads="1"/>
            </p:cNvSpPr>
            <p:nvPr/>
          </p:nvSpPr>
          <p:spPr bwMode="auto">
            <a:xfrm>
              <a:off x="2326" y="2165"/>
              <a:ext cx="2623" cy="1883"/>
            </a:xfrm>
            <a:prstGeom prst="roundRect">
              <a:avLst>
                <a:gd name="adj" fmla="val 16667"/>
              </a:avLst>
            </a:prstGeom>
            <a:solidFill>
              <a:schemeClr val="accent3"/>
            </a:solidFill>
            <a:ln w="9525">
              <a:solidFill>
                <a:srgbClr val="000000"/>
              </a:solidFill>
              <a:round/>
              <a:headEnd/>
              <a:tailEnd/>
            </a:ln>
          </p:spPr>
          <p:txBody>
            <a:bodyPr lIns="55268" tIns="27634" rIns="55268" bIns="27634" anchor="ctr"/>
            <a:lstStyle/>
            <a:p>
              <a:pPr algn="ctr" eaLnBrk="1" hangingPunct="1"/>
              <a:endParaRPr lang="tr-TR" altLang="tr-TR" sz="800">
                <a:solidFill>
                  <a:srgbClr val="000000"/>
                </a:solidFill>
              </a:endParaRPr>
            </a:p>
            <a:p>
              <a:pPr algn="ctr" eaLnBrk="1" hangingPunct="1"/>
              <a:r>
                <a:rPr lang="tr-TR" altLang="tr-TR" sz="1000">
                  <a:solidFill>
                    <a:srgbClr val="000000"/>
                  </a:solidFill>
                </a:rPr>
                <a:t>Fak</a:t>
              </a:r>
              <a:r>
                <a:rPr lang="tr-TR" altLang="tr-TR" sz="1000">
                  <a:solidFill>
                    <a:srgbClr val="000000"/>
                  </a:solidFill>
                  <a:latin typeface="Arial" charset="0"/>
                </a:rPr>
                <a:t>ü</a:t>
              </a:r>
              <a:r>
                <a:rPr lang="tr-TR" altLang="tr-TR" sz="1000">
                  <a:solidFill>
                    <a:srgbClr val="000000"/>
                  </a:solidFill>
                </a:rPr>
                <a:t>lte(ler)</a:t>
              </a:r>
            </a:p>
            <a:p>
              <a:pPr algn="ctr" eaLnBrk="1" hangingPunct="1"/>
              <a:r>
                <a:rPr lang="tr-TR" altLang="tr-TR" sz="1000">
                  <a:solidFill>
                    <a:srgbClr val="000000"/>
                  </a:solidFill>
                </a:rPr>
                <a:t>(Dekan)</a:t>
              </a:r>
            </a:p>
            <a:p>
              <a:pPr algn="ctr" eaLnBrk="1" hangingPunct="1"/>
              <a:endParaRPr lang="tr-TR" altLang="tr-TR" sz="1400"/>
            </a:p>
          </p:txBody>
        </p:sp>
        <p:sp>
          <p:nvSpPr>
            <p:cNvPr id="28" name="_s1037"/>
            <p:cNvSpPr>
              <a:spLocks noChangeArrowheads="1"/>
            </p:cNvSpPr>
            <p:nvPr/>
          </p:nvSpPr>
          <p:spPr bwMode="auto">
            <a:xfrm>
              <a:off x="5334" y="2165"/>
              <a:ext cx="2623" cy="1883"/>
            </a:xfrm>
            <a:prstGeom prst="roundRect">
              <a:avLst>
                <a:gd name="adj" fmla="val 16667"/>
              </a:avLst>
            </a:prstGeom>
            <a:solidFill>
              <a:srgbClr val="BBE0E3"/>
            </a:solidFill>
            <a:ln w="9525">
              <a:solidFill>
                <a:srgbClr val="000000"/>
              </a:solidFill>
              <a:round/>
              <a:headEnd/>
              <a:tailEnd/>
            </a:ln>
          </p:spPr>
          <p:txBody>
            <a:bodyPr lIns="55268" tIns="27634" rIns="55268" bIns="27634" anchor="ctr"/>
            <a:lstStyle/>
            <a:p>
              <a:pPr algn="ctr" eaLnBrk="1" hangingPunct="1"/>
              <a:r>
                <a:rPr lang="tr-TR" altLang="tr-TR" sz="1000">
                  <a:solidFill>
                    <a:srgbClr val="000000"/>
                  </a:solidFill>
                </a:rPr>
                <a:t>Merkezler</a:t>
              </a:r>
            </a:p>
            <a:p>
              <a:pPr algn="ctr" eaLnBrk="1" hangingPunct="1"/>
              <a:r>
                <a:rPr lang="tr-TR" altLang="tr-TR" sz="1000">
                  <a:solidFill>
                    <a:srgbClr val="000000"/>
                  </a:solidFill>
                </a:rPr>
                <a:t>(m</a:t>
              </a:r>
              <a:r>
                <a:rPr lang="tr-TR" altLang="tr-TR" sz="1000">
                  <a:solidFill>
                    <a:srgbClr val="000000"/>
                  </a:solidFill>
                  <a:latin typeface="Arial" charset="0"/>
                </a:rPr>
                <a:t>ü</a:t>
              </a:r>
              <a:r>
                <a:rPr lang="tr-TR" altLang="tr-TR" sz="1000">
                  <a:solidFill>
                    <a:srgbClr val="000000"/>
                  </a:solidFill>
                </a:rPr>
                <a:t>d</a:t>
              </a:r>
              <a:r>
                <a:rPr lang="tr-TR" altLang="tr-TR" sz="1000">
                  <a:solidFill>
                    <a:srgbClr val="000000"/>
                  </a:solidFill>
                  <a:latin typeface="Arial" charset="0"/>
                </a:rPr>
                <a:t>ü</a:t>
              </a:r>
              <a:r>
                <a:rPr lang="tr-TR" altLang="tr-TR" sz="1000">
                  <a:solidFill>
                    <a:srgbClr val="000000"/>
                  </a:solidFill>
                </a:rPr>
                <a:t>r)</a:t>
              </a:r>
              <a:endParaRPr lang="tr-TR" altLang="tr-TR" sz="1400"/>
            </a:p>
          </p:txBody>
        </p:sp>
        <p:sp>
          <p:nvSpPr>
            <p:cNvPr id="29" name="_s1038"/>
            <p:cNvSpPr>
              <a:spLocks noChangeArrowheads="1"/>
            </p:cNvSpPr>
            <p:nvPr/>
          </p:nvSpPr>
          <p:spPr bwMode="auto">
            <a:xfrm>
              <a:off x="2557" y="4493"/>
              <a:ext cx="2160" cy="3165"/>
            </a:xfrm>
            <a:prstGeom prst="roundRect">
              <a:avLst>
                <a:gd name="adj" fmla="val 16667"/>
              </a:avLst>
            </a:prstGeom>
            <a:solidFill>
              <a:schemeClr val="accent3"/>
            </a:solidFill>
            <a:ln w="9525">
              <a:solidFill>
                <a:srgbClr val="000000"/>
              </a:solidFill>
              <a:round/>
              <a:headEnd/>
              <a:tailEnd/>
            </a:ln>
          </p:spPr>
          <p:txBody>
            <a:bodyPr lIns="55268" tIns="27634" rIns="55268" bIns="27634" anchor="ctr"/>
            <a:lstStyle/>
            <a:p>
              <a:pPr algn="ctr" eaLnBrk="1" hangingPunct="1"/>
              <a:endParaRPr lang="tr-TR" altLang="tr-TR" sz="1000" dirty="0">
                <a:solidFill>
                  <a:srgbClr val="000000"/>
                </a:solidFill>
              </a:endParaRPr>
            </a:p>
            <a:p>
              <a:pPr algn="ctr" eaLnBrk="1" hangingPunct="1"/>
              <a:r>
                <a:rPr lang="tr-TR" altLang="tr-TR" sz="1000" dirty="0">
                  <a:solidFill>
                    <a:srgbClr val="000000"/>
                  </a:solidFill>
                </a:rPr>
                <a:t>B</a:t>
              </a:r>
              <a:r>
                <a:rPr lang="tr-TR" altLang="tr-TR" sz="1000" dirty="0">
                  <a:solidFill>
                    <a:srgbClr val="000000"/>
                  </a:solidFill>
                  <a:latin typeface="Arial" charset="0"/>
                </a:rPr>
                <a:t>ö</a:t>
              </a:r>
              <a:r>
                <a:rPr lang="tr-TR" altLang="tr-TR" sz="1000" dirty="0">
                  <a:solidFill>
                    <a:srgbClr val="000000"/>
                  </a:solidFill>
                </a:rPr>
                <a:t>l</a:t>
              </a:r>
              <a:r>
                <a:rPr lang="tr-TR" altLang="tr-TR" sz="1000" dirty="0">
                  <a:solidFill>
                    <a:srgbClr val="000000"/>
                  </a:solidFill>
                  <a:latin typeface="Arial" charset="0"/>
                </a:rPr>
                <a:t>ü</a:t>
              </a:r>
              <a:r>
                <a:rPr lang="tr-TR" altLang="tr-TR" sz="1000" dirty="0">
                  <a:solidFill>
                    <a:srgbClr val="000000"/>
                  </a:solidFill>
                </a:rPr>
                <a:t>m (</a:t>
              </a:r>
              <a:r>
                <a:rPr lang="tr-TR" altLang="tr-TR" sz="1000" dirty="0" err="1">
                  <a:solidFill>
                    <a:srgbClr val="000000"/>
                  </a:solidFill>
                </a:rPr>
                <a:t>ler</a:t>
              </a:r>
              <a:r>
                <a:rPr lang="tr-TR" altLang="tr-TR" sz="1000" dirty="0">
                  <a:solidFill>
                    <a:srgbClr val="000000"/>
                  </a:solidFill>
                </a:rPr>
                <a:t>)</a:t>
              </a:r>
            </a:p>
            <a:p>
              <a:pPr algn="ctr" eaLnBrk="1" hangingPunct="1"/>
              <a:endParaRPr lang="tr-TR" altLang="tr-TR" sz="1000" dirty="0">
                <a:solidFill>
                  <a:srgbClr val="000000"/>
                </a:solidFill>
              </a:endParaRPr>
            </a:p>
            <a:p>
              <a:pPr algn="ctr" eaLnBrk="1" hangingPunct="1"/>
              <a:r>
                <a:rPr lang="tr-TR" altLang="tr-TR" sz="1000" dirty="0">
                  <a:solidFill>
                    <a:srgbClr val="000000"/>
                  </a:solidFill>
                </a:rPr>
                <a:t>B</a:t>
              </a:r>
              <a:r>
                <a:rPr lang="tr-TR" altLang="tr-TR" sz="1000" dirty="0">
                  <a:solidFill>
                    <a:srgbClr val="000000"/>
                  </a:solidFill>
                  <a:latin typeface="Arial" charset="0"/>
                </a:rPr>
                <a:t>ö</a:t>
              </a:r>
              <a:r>
                <a:rPr lang="tr-TR" altLang="tr-TR" sz="1000" dirty="0">
                  <a:solidFill>
                    <a:srgbClr val="000000"/>
                  </a:solidFill>
                </a:rPr>
                <a:t>l</a:t>
              </a:r>
              <a:r>
                <a:rPr lang="tr-TR" altLang="tr-TR" sz="1000" dirty="0">
                  <a:solidFill>
                    <a:srgbClr val="000000"/>
                  </a:solidFill>
                  <a:latin typeface="Arial" charset="0"/>
                </a:rPr>
                <a:t>ü</a:t>
              </a:r>
              <a:r>
                <a:rPr lang="tr-TR" altLang="tr-TR" sz="1000" dirty="0">
                  <a:solidFill>
                    <a:srgbClr val="000000"/>
                  </a:solidFill>
                </a:rPr>
                <a:t>m başkanı</a:t>
              </a:r>
            </a:p>
            <a:p>
              <a:pPr algn="ctr" eaLnBrk="1" hangingPunct="1"/>
              <a:endParaRPr lang="tr-TR" altLang="tr-TR" sz="1400" dirty="0"/>
            </a:p>
          </p:txBody>
        </p:sp>
        <p:sp>
          <p:nvSpPr>
            <p:cNvPr id="30" name="_s1039"/>
            <p:cNvSpPr>
              <a:spLocks noChangeArrowheads="1"/>
            </p:cNvSpPr>
            <p:nvPr/>
          </p:nvSpPr>
          <p:spPr bwMode="auto">
            <a:xfrm>
              <a:off x="4022" y="8103"/>
              <a:ext cx="2623" cy="1743"/>
            </a:xfrm>
            <a:prstGeom prst="roundRect">
              <a:avLst>
                <a:gd name="adj" fmla="val 16667"/>
              </a:avLst>
            </a:prstGeom>
            <a:solidFill>
              <a:schemeClr val="accent3"/>
            </a:solidFill>
            <a:ln w="9525">
              <a:solidFill>
                <a:srgbClr val="000000"/>
              </a:solidFill>
              <a:round/>
              <a:headEnd/>
              <a:tailEnd/>
            </a:ln>
          </p:spPr>
          <p:txBody>
            <a:bodyPr lIns="55268" tIns="27634" rIns="55268" bIns="27634" anchor="ctr"/>
            <a:lstStyle/>
            <a:p>
              <a:pPr algn="ctr" eaLnBrk="1" hangingPunct="1"/>
              <a:endParaRPr lang="tr-TR" altLang="tr-TR" sz="800" dirty="0">
                <a:solidFill>
                  <a:srgbClr val="000000"/>
                </a:solidFill>
              </a:endParaRPr>
            </a:p>
            <a:p>
              <a:pPr algn="ctr" eaLnBrk="1" hangingPunct="1"/>
              <a:r>
                <a:rPr lang="tr-TR" altLang="tr-TR" sz="1000" dirty="0">
                  <a:solidFill>
                    <a:srgbClr val="000000"/>
                  </a:solidFill>
                </a:rPr>
                <a:t>Anabilim dalı (dalları)</a:t>
              </a:r>
            </a:p>
            <a:p>
              <a:pPr algn="ctr" eaLnBrk="1" hangingPunct="1"/>
              <a:r>
                <a:rPr lang="tr-TR" altLang="tr-TR" sz="1000" dirty="0">
                  <a:solidFill>
                    <a:srgbClr val="000000"/>
                  </a:solidFill>
                </a:rPr>
                <a:t>Anabilim dalı başkanı</a:t>
              </a:r>
            </a:p>
            <a:p>
              <a:pPr algn="ctr" eaLnBrk="1" hangingPunct="1"/>
              <a:endParaRPr lang="tr-TR" altLang="tr-TR" sz="1400" dirty="0"/>
            </a:p>
          </p:txBody>
        </p:sp>
        <p:sp>
          <p:nvSpPr>
            <p:cNvPr id="31" name="_s1040"/>
            <p:cNvSpPr>
              <a:spLocks noChangeArrowheads="1"/>
            </p:cNvSpPr>
            <p:nvPr/>
          </p:nvSpPr>
          <p:spPr bwMode="auto">
            <a:xfrm>
              <a:off x="8342" y="2165"/>
              <a:ext cx="2623" cy="1883"/>
            </a:xfrm>
            <a:prstGeom prst="roundRect">
              <a:avLst>
                <a:gd name="adj" fmla="val 16667"/>
              </a:avLst>
            </a:prstGeom>
            <a:solidFill>
              <a:srgbClr val="BBE0E3"/>
            </a:solidFill>
            <a:ln w="9525">
              <a:solidFill>
                <a:srgbClr val="000000"/>
              </a:solidFill>
              <a:round/>
              <a:headEnd/>
              <a:tailEnd/>
            </a:ln>
          </p:spPr>
          <p:txBody>
            <a:bodyPr lIns="75089" tIns="37544" rIns="75089" bIns="37544" anchor="ctr"/>
            <a:lstStyle/>
            <a:p>
              <a:pPr algn="ctr" eaLnBrk="1" hangingPunct="1"/>
              <a:r>
                <a:rPr lang="tr-TR" altLang="tr-TR" sz="1000"/>
                <a:t>Y</a:t>
              </a:r>
              <a:r>
                <a:rPr lang="tr-TR" altLang="tr-TR" sz="1000">
                  <a:latin typeface="Arial" charset="0"/>
                </a:rPr>
                <a:t>ü</a:t>
              </a:r>
              <a:r>
                <a:rPr lang="tr-TR" altLang="tr-TR" sz="1000"/>
                <a:t>ksek okulları</a:t>
              </a:r>
            </a:p>
            <a:p>
              <a:pPr algn="ctr" eaLnBrk="1" hangingPunct="1"/>
              <a:r>
                <a:rPr lang="tr-TR" altLang="tr-TR" sz="1000"/>
                <a:t>(m</a:t>
              </a:r>
              <a:r>
                <a:rPr lang="tr-TR" altLang="tr-TR" sz="1000">
                  <a:latin typeface="Arial" charset="0"/>
                </a:rPr>
                <a:t>ü</a:t>
              </a:r>
              <a:r>
                <a:rPr lang="tr-TR" altLang="tr-TR" sz="1000"/>
                <a:t>d</a:t>
              </a:r>
              <a:r>
                <a:rPr lang="tr-TR" altLang="tr-TR" sz="1000">
                  <a:latin typeface="Arial" charset="0"/>
                </a:rPr>
                <a:t>ü</a:t>
              </a:r>
              <a:r>
                <a:rPr lang="tr-TR" altLang="tr-TR" sz="1000"/>
                <a:t>r)</a:t>
              </a:r>
              <a:endParaRPr lang="tr-TR" altLang="tr-TR" sz="1400"/>
            </a:p>
          </p:txBody>
        </p:sp>
      </p:grpSp>
    </p:spTree>
    <p:extLst>
      <p:ext uri="{BB962C8B-B14F-4D97-AF65-F5344CB8AC3E}">
        <p14:creationId xmlns:p14="http://schemas.microsoft.com/office/powerpoint/2010/main" val="9598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214414" y="428604"/>
            <a:ext cx="7764778" cy="2571768"/>
          </a:xfrm>
        </p:spPr>
        <p:txBody>
          <a:bodyPr>
            <a:normAutofit/>
          </a:bodyPr>
          <a:lstStyle/>
          <a:p>
            <a:r>
              <a:rPr lang="tr-TR" sz="3000" dirty="0" smtClean="0">
                <a:solidFill>
                  <a:schemeClr val="tx1"/>
                </a:solidFill>
              </a:rPr>
              <a:t>ÇİFT ANADAL VE YANDAL PROGRAMLARI İLE ÖĞRENİM GÖREBİLECEĞİNİZ BÖLÜMLER</a:t>
            </a:r>
            <a:r>
              <a:rPr lang="tr-TR" sz="3000" dirty="0" smtClean="0"/>
              <a:t/>
            </a:r>
            <a:br>
              <a:rPr lang="tr-TR" sz="3000" dirty="0" smtClean="0"/>
            </a:br>
            <a:endParaRPr lang="tr-TR" sz="3000" dirty="0"/>
          </a:p>
        </p:txBody>
      </p:sp>
      <p:sp>
        <p:nvSpPr>
          <p:cNvPr id="6" name="5 Dikdörtgen"/>
          <p:cNvSpPr/>
          <p:nvPr/>
        </p:nvSpPr>
        <p:spPr>
          <a:xfrm>
            <a:off x="1285852" y="2428868"/>
            <a:ext cx="6786610" cy="2631490"/>
          </a:xfrm>
          <a:prstGeom prst="rect">
            <a:avLst/>
          </a:prstGeom>
        </p:spPr>
        <p:txBody>
          <a:bodyPr wrap="square">
            <a:spAutoFit/>
          </a:bodyPr>
          <a:lstStyle/>
          <a:p>
            <a:pPr>
              <a:lnSpc>
                <a:spcPct val="150000"/>
              </a:lnSpc>
              <a:buFont typeface="Arial" pitchFamily="34" charset="0"/>
              <a:buChar char="•"/>
            </a:pPr>
            <a:r>
              <a:rPr lang="tr-TR" sz="2200" b="1" dirty="0" smtClean="0"/>
              <a:t>TÜRK DİLİ VE EDEBİYATI</a:t>
            </a:r>
          </a:p>
          <a:p>
            <a:pPr>
              <a:lnSpc>
                <a:spcPct val="150000"/>
              </a:lnSpc>
              <a:buFont typeface="Arial" pitchFamily="34" charset="0"/>
              <a:buChar char="•"/>
            </a:pPr>
            <a:r>
              <a:rPr lang="tr-TR" sz="2200" b="1" dirty="0" smtClean="0"/>
              <a:t> FELSEFE</a:t>
            </a:r>
          </a:p>
          <a:p>
            <a:pPr>
              <a:lnSpc>
                <a:spcPct val="150000"/>
              </a:lnSpc>
              <a:buFont typeface="Arial" pitchFamily="34" charset="0"/>
              <a:buChar char="•"/>
            </a:pPr>
            <a:r>
              <a:rPr lang="tr-TR" sz="2200" b="1" dirty="0" smtClean="0"/>
              <a:t>SOSYOLOJİ</a:t>
            </a:r>
          </a:p>
          <a:p>
            <a:pPr>
              <a:lnSpc>
                <a:spcPct val="150000"/>
              </a:lnSpc>
              <a:buFont typeface="Arial" pitchFamily="34" charset="0"/>
              <a:buChar char="•"/>
            </a:pPr>
            <a:r>
              <a:rPr lang="tr-TR" sz="2200" b="1" dirty="0" smtClean="0"/>
              <a:t>ARKEOLOJİ</a:t>
            </a:r>
          </a:p>
          <a:p>
            <a:pPr>
              <a:lnSpc>
                <a:spcPct val="150000"/>
              </a:lnSpc>
              <a:buFont typeface="Arial" pitchFamily="34" charset="0"/>
              <a:buChar char="•"/>
            </a:pPr>
            <a:r>
              <a:rPr lang="tr-TR" sz="2200" b="1" dirty="0" smtClean="0"/>
              <a:t>FELSEFE</a:t>
            </a:r>
          </a:p>
        </p:txBody>
      </p:sp>
    </p:spTree>
    <p:extLst>
      <p:ext uri="{BB962C8B-B14F-4D97-AF65-F5344CB8AC3E}">
        <p14:creationId xmlns:p14="http://schemas.microsoft.com/office/powerpoint/2010/main" val="376446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285852" y="1785926"/>
            <a:ext cx="7572428" cy="4154984"/>
          </a:xfrm>
          <a:prstGeom prst="rect">
            <a:avLst/>
          </a:prstGeom>
        </p:spPr>
        <p:txBody>
          <a:bodyPr wrap="square">
            <a:spAutoFit/>
          </a:bodyPr>
          <a:lstStyle/>
          <a:p>
            <a:r>
              <a:rPr lang="tr-TR" sz="2400" b="1" dirty="0" smtClean="0">
                <a:latin typeface="High Tower Text" pitchFamily="18" charset="0"/>
              </a:rPr>
              <a:t>Yaz okulu, öğrencilerin yıl içinde geçemedikleri veya üst</a:t>
            </a:r>
          </a:p>
          <a:p>
            <a:endParaRPr lang="tr-TR" sz="2400" b="1" dirty="0" smtClean="0">
              <a:latin typeface="High Tower Text" pitchFamily="18" charset="0"/>
            </a:endParaRPr>
          </a:p>
          <a:p>
            <a:r>
              <a:rPr lang="tr-TR" sz="2400" b="1" dirty="0" smtClean="0">
                <a:latin typeface="High Tower Text" pitchFamily="18" charset="0"/>
              </a:rPr>
              <a:t> sınıflarda açılacak olan dersleri yaz döneminde belirli bir </a:t>
            </a:r>
          </a:p>
          <a:p>
            <a:endParaRPr lang="tr-TR" sz="2400" b="1" dirty="0" smtClean="0">
              <a:latin typeface="High Tower Text" pitchFamily="18" charset="0"/>
            </a:endParaRPr>
          </a:p>
          <a:p>
            <a:r>
              <a:rPr lang="tr-TR" sz="2400" b="1" dirty="0" smtClean="0">
                <a:latin typeface="High Tower Text" pitchFamily="18" charset="0"/>
              </a:rPr>
              <a:t>miktarda harç ücreti mukabilinde aldığı eğitim öğretim </a:t>
            </a:r>
          </a:p>
          <a:p>
            <a:endParaRPr lang="tr-TR" sz="2400" b="1" dirty="0" smtClean="0">
              <a:latin typeface="High Tower Text" pitchFamily="18" charset="0"/>
            </a:endParaRPr>
          </a:p>
          <a:p>
            <a:r>
              <a:rPr lang="tr-TR" sz="2400" b="1" dirty="0" smtClean="0">
                <a:latin typeface="High Tower Text" pitchFamily="18" charset="0"/>
              </a:rPr>
              <a:t>dönemidir. Öğrenciler, bulundukları bölümde istedikleri</a:t>
            </a:r>
          </a:p>
          <a:p>
            <a:endParaRPr lang="tr-TR" sz="2400" b="1" dirty="0" smtClean="0">
              <a:latin typeface="High Tower Text" pitchFamily="18" charset="0"/>
            </a:endParaRPr>
          </a:p>
          <a:p>
            <a:r>
              <a:rPr lang="tr-TR" sz="2400" b="1" dirty="0" smtClean="0">
                <a:latin typeface="High Tower Text" pitchFamily="18" charset="0"/>
              </a:rPr>
              <a:t>ders yaz okulunda açılmadığı takdirde bölüme bildirmek </a:t>
            </a:r>
          </a:p>
          <a:p>
            <a:endParaRPr lang="tr-TR" sz="2400" b="1" dirty="0" smtClean="0">
              <a:latin typeface="High Tower Text" pitchFamily="18" charset="0"/>
            </a:endParaRPr>
          </a:p>
          <a:p>
            <a:r>
              <a:rPr lang="tr-TR" sz="2400" b="1" dirty="0" smtClean="0">
                <a:latin typeface="High Tower Text" pitchFamily="18" charset="0"/>
              </a:rPr>
              <a:t>suretiyle başka bir üniversiteden istediği dersi alabilir. </a:t>
            </a:r>
            <a:endParaRPr lang="tr-TR" sz="2400" b="1" dirty="0">
              <a:latin typeface="High Tower Text" pitchFamily="18" charset="0"/>
            </a:endParaRPr>
          </a:p>
        </p:txBody>
      </p:sp>
      <p:sp>
        <p:nvSpPr>
          <p:cNvPr id="7" name="1 Başlık"/>
          <p:cNvSpPr txBox="1">
            <a:spLocks/>
          </p:cNvSpPr>
          <p:nvPr/>
        </p:nvSpPr>
        <p:spPr>
          <a:xfrm>
            <a:off x="1714480" y="500042"/>
            <a:ext cx="6400800" cy="757237"/>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300" b="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YAZ OKULU</a:t>
            </a:r>
            <a:r>
              <a:rPr kumimoji="0" lang="tr-TR"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tr-TR"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tr-T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3764461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285852" y="1571612"/>
            <a:ext cx="7572428" cy="4985980"/>
          </a:xfrm>
          <a:prstGeom prst="rect">
            <a:avLst/>
          </a:prstGeom>
        </p:spPr>
        <p:txBody>
          <a:bodyPr wrap="square">
            <a:spAutoFit/>
          </a:bodyPr>
          <a:lstStyle/>
          <a:p>
            <a:r>
              <a:rPr lang="tr-TR" sz="2200" b="1" dirty="0" smtClean="0">
                <a:latin typeface="High Tower Text" pitchFamily="18" charset="0"/>
              </a:rPr>
              <a:t>Yatay geçişler iki şekilde gerçekleşmektedir.</a:t>
            </a:r>
          </a:p>
          <a:p>
            <a:pPr marL="457200" indent="-457200">
              <a:buFont typeface="+mj-lt"/>
              <a:buAutoNum type="arabicPeriod"/>
            </a:pPr>
            <a:r>
              <a:rPr lang="tr-TR" sz="2200" u="sng" dirty="0" smtClean="0">
                <a:latin typeface="High Tower Text" pitchFamily="18" charset="0"/>
              </a:rPr>
              <a:t>Not ortalaması ile yatay geçiş</a:t>
            </a:r>
          </a:p>
          <a:p>
            <a:pPr marL="457200" indent="-457200"/>
            <a:endParaRPr lang="tr-TR" sz="500" u="sng" dirty="0" smtClean="0">
              <a:latin typeface="High Tower Text" pitchFamily="18" charset="0"/>
            </a:endParaRPr>
          </a:p>
          <a:p>
            <a:pPr marL="914400" lvl="1" indent="-457200">
              <a:buFont typeface="Arial" pitchFamily="34" charset="0"/>
              <a:buChar char="•"/>
            </a:pPr>
            <a:r>
              <a:rPr lang="tr-TR" sz="2200" dirty="0" smtClean="0">
                <a:latin typeface="High Tower Text" pitchFamily="18" charset="0"/>
              </a:rPr>
              <a:t>Bütün dersleri başarıyla geçmiş olmak</a:t>
            </a:r>
          </a:p>
          <a:p>
            <a:pPr marL="914400" lvl="1" indent="-457200">
              <a:buFont typeface="Arial" pitchFamily="34" charset="0"/>
              <a:buChar char="•"/>
            </a:pPr>
            <a:r>
              <a:rPr lang="tr-TR" sz="2200" dirty="0" smtClean="0">
                <a:latin typeface="High Tower Text" pitchFamily="18" charset="0"/>
              </a:rPr>
              <a:t>Disiplin cezası almamış olmak</a:t>
            </a:r>
          </a:p>
          <a:p>
            <a:pPr marL="914400" lvl="1" indent="-457200">
              <a:buFont typeface="Arial" pitchFamily="34" charset="0"/>
              <a:buChar char="•"/>
            </a:pPr>
            <a:r>
              <a:rPr lang="tr-TR" sz="2200" dirty="0" smtClean="0">
                <a:latin typeface="High Tower Text" pitchFamily="18" charset="0"/>
              </a:rPr>
              <a:t>Kontenjan olacağı için belirli bir not ortalamasını yakalamış olmak</a:t>
            </a:r>
          </a:p>
          <a:p>
            <a:pPr marL="914400" lvl="1" indent="-457200">
              <a:buFont typeface="Arial" pitchFamily="34" charset="0"/>
              <a:buChar char="•"/>
            </a:pPr>
            <a:r>
              <a:rPr lang="tr-TR" sz="2200" dirty="0" smtClean="0">
                <a:latin typeface="High Tower Text" pitchFamily="18" charset="0"/>
              </a:rPr>
              <a:t>Öğrencinin üniversiteyi kazanmış olduğu yıl aldığı puanın, geçiş yapmak istediği bölümün o yılki puanın en fazla </a:t>
            </a:r>
            <a:r>
              <a:rPr lang="tr-TR" sz="2200" b="1" dirty="0" smtClean="0">
                <a:latin typeface="High Tower Text" pitchFamily="18" charset="0"/>
              </a:rPr>
              <a:t>10 puan </a:t>
            </a:r>
            <a:r>
              <a:rPr lang="tr-TR" sz="2200" dirty="0" smtClean="0">
                <a:latin typeface="High Tower Text" pitchFamily="18" charset="0"/>
              </a:rPr>
              <a:t>düşük olması.</a:t>
            </a:r>
          </a:p>
          <a:p>
            <a:pPr marL="914400" lvl="1" indent="-457200"/>
            <a:endParaRPr lang="tr-TR" sz="2200" dirty="0" smtClean="0">
              <a:latin typeface="High Tower Text" pitchFamily="18" charset="0"/>
            </a:endParaRPr>
          </a:p>
          <a:p>
            <a:pPr marL="457200" indent="-457200">
              <a:buFont typeface="+mj-lt"/>
              <a:buAutoNum type="arabicPeriod"/>
            </a:pPr>
            <a:r>
              <a:rPr lang="tr-TR" sz="2200" u="sng" dirty="0" smtClean="0">
                <a:latin typeface="High Tower Text" pitchFamily="18" charset="0"/>
              </a:rPr>
              <a:t>Merkezi puana göre yatay geçiş</a:t>
            </a:r>
          </a:p>
          <a:p>
            <a:pPr marL="457200" indent="-457200">
              <a:buFont typeface="+mj-lt"/>
              <a:buAutoNum type="arabicPeriod"/>
            </a:pPr>
            <a:endParaRPr lang="tr-TR" sz="500" u="sng" dirty="0" smtClean="0">
              <a:latin typeface="High Tower Text" pitchFamily="18" charset="0"/>
            </a:endParaRPr>
          </a:p>
          <a:p>
            <a:pPr marL="914400" lvl="1" indent="-457200">
              <a:buFont typeface="Arial" pitchFamily="34" charset="0"/>
              <a:buChar char="•"/>
            </a:pPr>
            <a:r>
              <a:rPr lang="tr-TR" sz="2200" dirty="0" smtClean="0">
                <a:latin typeface="High Tower Text" pitchFamily="18" charset="0"/>
              </a:rPr>
              <a:t>Öğrencinin üniversiteyi kazanmış olduğu yıl aldığı puanın, geçiş yapmak istediği bölümün o yılki puanından </a:t>
            </a:r>
            <a:r>
              <a:rPr lang="tr-TR" sz="2200" b="1" dirty="0" smtClean="0">
                <a:latin typeface="High Tower Text" pitchFamily="18" charset="0"/>
              </a:rPr>
              <a:t>yüksek olması</a:t>
            </a:r>
            <a:endParaRPr lang="tr-TR" sz="2200" b="1" u="sng" dirty="0">
              <a:latin typeface="High Tower Text" pitchFamily="18" charset="0"/>
            </a:endParaRPr>
          </a:p>
        </p:txBody>
      </p:sp>
      <p:sp>
        <p:nvSpPr>
          <p:cNvPr id="4" name="1 Başlık"/>
          <p:cNvSpPr>
            <a:spLocks noGrp="1"/>
          </p:cNvSpPr>
          <p:nvPr>
            <p:ph type="title"/>
          </p:nvPr>
        </p:nvSpPr>
        <p:spPr>
          <a:xfrm>
            <a:off x="1214414" y="285728"/>
            <a:ext cx="7686684" cy="1214446"/>
          </a:xfrm>
        </p:spPr>
        <p:txBody>
          <a:bodyPr>
            <a:normAutofit/>
          </a:bodyPr>
          <a:lstStyle/>
          <a:p>
            <a:pPr algn="ctr"/>
            <a:r>
              <a:rPr lang="tr-TR" sz="4400" dirty="0" smtClean="0"/>
              <a:t>YATAY GEÇİŞ</a:t>
            </a:r>
            <a:endParaRPr lang="tr-TR" sz="4400" dirty="0"/>
          </a:p>
        </p:txBody>
      </p:sp>
    </p:spTree>
    <p:extLst>
      <p:ext uri="{BB962C8B-B14F-4D97-AF65-F5344CB8AC3E}">
        <p14:creationId xmlns:p14="http://schemas.microsoft.com/office/powerpoint/2010/main" val="3764461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2" name="Başlık 1"/>
          <p:cNvSpPr>
            <a:spLocks noGrp="1"/>
          </p:cNvSpPr>
          <p:nvPr>
            <p:ph type="title"/>
          </p:nvPr>
        </p:nvSpPr>
        <p:spPr/>
        <p:txBody>
          <a:bodyPr>
            <a:normAutofit fontScale="90000"/>
          </a:bodyPr>
          <a:lstStyle/>
          <a:p>
            <a:r>
              <a:rPr lang="tr-TR" dirty="0" smtClean="0"/>
              <a:t>Güzel ve Mutlu Günler Geçirmeniz dileğiyle Aramıza Hoş geldiniz…</a:t>
            </a:r>
            <a:endParaRPr lang="tr-TR" dirty="0"/>
          </a:p>
        </p:txBody>
      </p:sp>
    </p:spTree>
    <p:extLst>
      <p:ext uri="{BB962C8B-B14F-4D97-AF65-F5344CB8AC3E}">
        <p14:creationId xmlns:p14="http://schemas.microsoft.com/office/powerpoint/2010/main" val="6057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654164"/>
          </a:xfrm>
        </p:spPr>
        <p:txBody>
          <a:bodyPr>
            <a:normAutofit/>
          </a:bodyPr>
          <a:lstStyle/>
          <a:p>
            <a:r>
              <a:rPr lang="tr-TR" dirty="0" smtClean="0">
                <a:latin typeface="High Tower Text" pitchFamily="18" charset="0"/>
              </a:rPr>
              <a:t>KAMPÜS İÇİNDE NE YAPABİLİRİM?</a:t>
            </a:r>
            <a:endParaRPr lang="tr-TR" dirty="0">
              <a:latin typeface="High Tower Text" pitchFamily="18" charset="0"/>
            </a:endParaRPr>
          </a:p>
        </p:txBody>
      </p:sp>
      <p:sp>
        <p:nvSpPr>
          <p:cNvPr id="3" name="2 İçerik Yer Tutucusu"/>
          <p:cNvSpPr>
            <a:spLocks noGrp="1"/>
          </p:cNvSpPr>
          <p:nvPr>
            <p:ph idx="1"/>
          </p:nvPr>
        </p:nvSpPr>
        <p:spPr>
          <a:xfrm>
            <a:off x="1428728" y="2357430"/>
            <a:ext cx="7504960" cy="3890970"/>
          </a:xfrm>
        </p:spPr>
        <p:txBody>
          <a:bodyPr/>
          <a:lstStyle/>
          <a:p>
            <a:r>
              <a:rPr lang="tr-TR" dirty="0" smtClean="0">
                <a:latin typeface="High Tower Text" pitchFamily="18" charset="0"/>
              </a:rPr>
              <a:t>MERKEZİ KÜTÜPHANE</a:t>
            </a:r>
          </a:p>
          <a:p>
            <a:r>
              <a:rPr lang="tr-TR" dirty="0" smtClean="0">
                <a:latin typeface="High Tower Text" pitchFamily="18" charset="0"/>
              </a:rPr>
              <a:t>YEMEKHANE</a:t>
            </a:r>
          </a:p>
          <a:p>
            <a:r>
              <a:rPr lang="tr-TR" dirty="0" smtClean="0">
                <a:latin typeface="High Tower Text" pitchFamily="18" charset="0"/>
              </a:rPr>
              <a:t>SPORIUM</a:t>
            </a:r>
          </a:p>
          <a:p>
            <a:r>
              <a:rPr lang="tr-TR" dirty="0" smtClean="0">
                <a:latin typeface="High Tower Text" pitchFamily="18" charset="0"/>
              </a:rPr>
              <a:t>ÇARŞI</a:t>
            </a:r>
            <a:endParaRPr lang="tr-TR" dirty="0">
              <a:latin typeface="High Tower Text" pitchFamily="18" charset="0"/>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altLang="tr-TR" b="1" dirty="0" smtClean="0"/>
              <a:t>Bölümümüz</a:t>
            </a:r>
            <a:r>
              <a:rPr lang="tr-TR" altLang="tr-TR" b="1" dirty="0" smtClean="0">
                <a:latin typeface="Arial" charset="0"/>
              </a:rPr>
              <a:t> </a:t>
            </a:r>
            <a:r>
              <a:rPr lang="tr-TR" altLang="tr-TR" b="1" dirty="0">
                <a:latin typeface="Arial" charset="0"/>
              </a:rPr>
              <a:t>i</a:t>
            </a:r>
            <a:r>
              <a:rPr lang="tr-TR" altLang="tr-TR" b="1" dirty="0"/>
              <a:t>le İlgili Genel Bilgiler</a:t>
            </a:r>
            <a:endParaRPr lang="tr-TR" dirty="0"/>
          </a:p>
        </p:txBody>
      </p:sp>
      <p:sp>
        <p:nvSpPr>
          <p:cNvPr id="2" name="İçerik Yer Tutucusu 1"/>
          <p:cNvSpPr>
            <a:spLocks noGrp="1"/>
          </p:cNvSpPr>
          <p:nvPr>
            <p:ph idx="1"/>
          </p:nvPr>
        </p:nvSpPr>
        <p:spPr/>
        <p:txBody>
          <a:bodyPr/>
          <a:lstStyle/>
          <a:p>
            <a:r>
              <a:rPr lang="en-AU" altLang="tr-TR" b="1" dirty="0" err="1"/>
              <a:t>Kuruluş</a:t>
            </a:r>
            <a:r>
              <a:rPr lang="en-AU" altLang="tr-TR" b="1" dirty="0"/>
              <a:t> </a:t>
            </a:r>
            <a:r>
              <a:rPr lang="en-AU" altLang="tr-TR" b="1" dirty="0" err="1"/>
              <a:t>Tarihi</a:t>
            </a:r>
            <a:r>
              <a:rPr lang="en-AU" altLang="tr-TR" b="1" dirty="0"/>
              <a:t>:</a:t>
            </a:r>
            <a:r>
              <a:rPr lang="en-AU" altLang="tr-TR" dirty="0"/>
              <a:t> </a:t>
            </a:r>
            <a:r>
              <a:rPr lang="tr-TR" altLang="tr-TR" dirty="0"/>
              <a:t>1992-1993 Eğitim-Öğretim </a:t>
            </a:r>
            <a:r>
              <a:rPr lang="tr-TR" altLang="tr-TR" dirty="0" smtClean="0"/>
              <a:t>yılı</a:t>
            </a:r>
          </a:p>
          <a:p>
            <a:r>
              <a:rPr lang="tr-TR" altLang="tr-TR" b="1" dirty="0" smtClean="0"/>
              <a:t>Yüksek Lisans Eğitimi: </a:t>
            </a:r>
            <a:r>
              <a:rPr lang="tr-TR" altLang="tr-TR" dirty="0" smtClean="0"/>
              <a:t>2000-2001 </a:t>
            </a:r>
            <a:r>
              <a:rPr lang="tr-TR" altLang="tr-TR" dirty="0"/>
              <a:t>Eğitim-Öğretim </a:t>
            </a:r>
            <a:r>
              <a:rPr lang="tr-TR" altLang="tr-TR" dirty="0" smtClean="0"/>
              <a:t>yılı</a:t>
            </a:r>
          </a:p>
          <a:p>
            <a:r>
              <a:rPr lang="tr-TR" altLang="tr-TR" b="1" dirty="0" smtClean="0"/>
              <a:t>Doktora Eğitimi: </a:t>
            </a:r>
            <a:r>
              <a:rPr lang="tr-TR" altLang="tr-TR" dirty="0" smtClean="0"/>
              <a:t>2013-2014 </a:t>
            </a:r>
            <a:r>
              <a:rPr lang="tr-TR" altLang="tr-TR" dirty="0"/>
              <a:t>Eğitim-Öğretim </a:t>
            </a:r>
            <a:r>
              <a:rPr lang="tr-TR" altLang="tr-TR" dirty="0" smtClean="0"/>
              <a:t>yılı</a:t>
            </a:r>
            <a:endParaRPr lang="tr-TR" altLang="tr-TR" dirty="0"/>
          </a:p>
          <a:p>
            <a:r>
              <a:rPr lang="tr-TR" b="1" dirty="0" smtClean="0"/>
              <a:t>Bölüm Başkanı: </a:t>
            </a:r>
            <a:r>
              <a:rPr lang="tr-TR" dirty="0" smtClean="0"/>
              <a:t>Prof. Dr. Ahmet GÜNDÜZ</a:t>
            </a:r>
          </a:p>
          <a:p>
            <a:r>
              <a:rPr lang="tr-TR" b="1" dirty="0"/>
              <a:t>Bölüm </a:t>
            </a:r>
            <a:r>
              <a:rPr lang="tr-TR" b="1" dirty="0" smtClean="0"/>
              <a:t>Başkan Yardımcıları: </a:t>
            </a:r>
            <a:r>
              <a:rPr lang="tr-TR" dirty="0" smtClean="0"/>
              <a:t>Dr. </a:t>
            </a:r>
            <a:r>
              <a:rPr lang="tr-TR" dirty="0" err="1" smtClean="0"/>
              <a:t>Öğr</a:t>
            </a:r>
            <a:r>
              <a:rPr lang="tr-TR" dirty="0" smtClean="0"/>
              <a:t>. Üyesi Mehmet BİÇİCİ, </a:t>
            </a:r>
            <a:r>
              <a:rPr lang="tr-TR" dirty="0"/>
              <a:t>Dr. </a:t>
            </a:r>
            <a:r>
              <a:rPr lang="tr-TR" dirty="0" err="1"/>
              <a:t>Öğr</a:t>
            </a:r>
            <a:r>
              <a:rPr lang="tr-TR" dirty="0"/>
              <a:t>. Üyesi </a:t>
            </a:r>
            <a:r>
              <a:rPr lang="tr-TR" dirty="0" smtClean="0"/>
              <a:t>Murat ÇELİKDEMİR</a:t>
            </a:r>
          </a:p>
          <a:p>
            <a:r>
              <a:rPr lang="tr-TR" dirty="0" smtClean="0"/>
              <a:t>Bölüm Sekreteri: Halil İbrahim HIM </a:t>
            </a:r>
            <a:r>
              <a:rPr lang="tr-TR" dirty="0" err="1" smtClean="0"/>
              <a:t>HIM</a:t>
            </a:r>
            <a:endParaRPr lang="tr-TR" dirty="0"/>
          </a:p>
        </p:txBody>
      </p:sp>
    </p:spTree>
    <p:extLst>
      <p:ext uri="{BB962C8B-B14F-4D97-AF65-F5344CB8AC3E}">
        <p14:creationId xmlns:p14="http://schemas.microsoft.com/office/powerpoint/2010/main" val="210266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altLang="tr-TR" b="1" dirty="0"/>
              <a:t>Bölüm Başkanı</a:t>
            </a:r>
            <a:r>
              <a:rPr lang="tr-TR" altLang="tr-TR" dirty="0"/>
              <a:t>: </a:t>
            </a:r>
            <a:r>
              <a:rPr lang="tr-TR" altLang="tr-TR" dirty="0" err="1"/>
              <a:t>Prof.Dr</a:t>
            </a:r>
            <a:r>
              <a:rPr lang="tr-TR" altLang="tr-TR" dirty="0"/>
              <a:t>. Ahmet Gündüz</a:t>
            </a:r>
          </a:p>
          <a:p>
            <a:r>
              <a:rPr lang="tr-TR" altLang="tr-TR" b="1" dirty="0"/>
              <a:t>Bölüm Başkan Yardımcıları</a:t>
            </a:r>
            <a:r>
              <a:rPr lang="tr-TR" altLang="tr-TR" dirty="0"/>
              <a:t>: Dr. </a:t>
            </a:r>
            <a:r>
              <a:rPr lang="tr-TR" altLang="tr-TR" dirty="0" err="1"/>
              <a:t>Öğr</a:t>
            </a:r>
            <a:r>
              <a:rPr lang="tr-TR" altLang="tr-TR" dirty="0"/>
              <a:t>. Üyesi </a:t>
            </a:r>
            <a:r>
              <a:rPr lang="tr-TR" altLang="tr-TR" dirty="0" smtClean="0"/>
              <a:t>Murat </a:t>
            </a:r>
            <a:r>
              <a:rPr lang="tr-TR" altLang="tr-TR" dirty="0"/>
              <a:t>ÇELİKDEMİR, Dr. </a:t>
            </a:r>
            <a:r>
              <a:rPr lang="tr-TR" altLang="tr-TR" dirty="0" err="1"/>
              <a:t>Öğr</a:t>
            </a:r>
            <a:r>
              <a:rPr lang="tr-TR" altLang="tr-TR" dirty="0"/>
              <a:t>. Üyesi </a:t>
            </a:r>
            <a:r>
              <a:rPr lang="tr-TR" altLang="tr-TR" dirty="0" smtClean="0"/>
              <a:t>Mehmet </a:t>
            </a:r>
            <a:r>
              <a:rPr lang="tr-TR" altLang="tr-TR" dirty="0"/>
              <a:t>BİÇİCİ</a:t>
            </a:r>
          </a:p>
          <a:p>
            <a:r>
              <a:rPr lang="tr-TR" altLang="tr-TR" b="1" dirty="0"/>
              <a:t>Sekreter:</a:t>
            </a:r>
            <a:r>
              <a:rPr lang="tr-TR" altLang="tr-TR" dirty="0"/>
              <a:t> Halil İbrahim HIM </a:t>
            </a:r>
            <a:r>
              <a:rPr lang="tr-TR" altLang="tr-TR" dirty="0" err="1"/>
              <a:t>HIM</a:t>
            </a:r>
            <a:endParaRPr lang="tr-TR" altLang="tr-TR" dirty="0"/>
          </a:p>
          <a:p>
            <a:r>
              <a:rPr lang="tr-TR" altLang="tr-TR" dirty="0"/>
              <a:t>……………………………………………………………………………………………</a:t>
            </a:r>
          </a:p>
          <a:p>
            <a:r>
              <a:rPr lang="tr-TR" altLang="tr-TR" b="1" u="sng" dirty="0"/>
              <a:t>Tarih Bölümü Bilim Dalları:</a:t>
            </a:r>
          </a:p>
          <a:p>
            <a:r>
              <a:rPr lang="tr-TR" altLang="tr-TR" b="1" u="sng" dirty="0"/>
              <a:t>Eskiçağ Tarihi: </a:t>
            </a:r>
            <a:r>
              <a:rPr lang="tr-TR" altLang="tr-TR" dirty="0"/>
              <a:t>Prof. Dr. Abdurrahman </a:t>
            </a:r>
            <a:r>
              <a:rPr lang="tr-TR" altLang="tr-TR" dirty="0" smtClean="0"/>
              <a:t>UZUNASLAN, </a:t>
            </a:r>
            <a:r>
              <a:rPr lang="tr-TR" altLang="tr-TR" dirty="0" err="1" smtClean="0"/>
              <a:t>Araş</a:t>
            </a:r>
            <a:r>
              <a:rPr lang="tr-TR" altLang="tr-TR" dirty="0" smtClean="0"/>
              <a:t>. Gör Erdal KAYA</a:t>
            </a:r>
            <a:endParaRPr lang="tr-TR" altLang="tr-TR" b="1" u="sng" dirty="0"/>
          </a:p>
          <a:p>
            <a:endParaRPr lang="tr-TR" altLang="tr-TR" b="1" u="sng" dirty="0" smtClean="0"/>
          </a:p>
          <a:p>
            <a:r>
              <a:rPr lang="tr-TR" altLang="tr-TR" b="1" u="sng" dirty="0" smtClean="0"/>
              <a:t>-</a:t>
            </a:r>
            <a:r>
              <a:rPr lang="tr-TR" altLang="tr-TR" b="1" u="sng" dirty="0"/>
              <a:t>Ortaçağ Tarihi</a:t>
            </a:r>
            <a:r>
              <a:rPr lang="tr-TR" altLang="tr-TR" b="1" dirty="0"/>
              <a:t>: </a:t>
            </a:r>
            <a:r>
              <a:rPr lang="tr-TR" altLang="tr-TR" dirty="0" smtClean="0"/>
              <a:t>Dr. </a:t>
            </a:r>
            <a:r>
              <a:rPr lang="tr-TR" altLang="tr-TR" dirty="0" err="1" smtClean="0"/>
              <a:t>Öğr</a:t>
            </a:r>
            <a:r>
              <a:rPr lang="tr-TR" altLang="tr-TR" dirty="0" smtClean="0"/>
              <a:t>. Üyesi Fatma </a:t>
            </a:r>
            <a:r>
              <a:rPr lang="tr-TR" altLang="tr-TR" dirty="0"/>
              <a:t>ÇAPAN, </a:t>
            </a:r>
            <a:endParaRPr lang="tr-TR" altLang="tr-TR" dirty="0" smtClean="0"/>
          </a:p>
          <a:p>
            <a:endParaRPr lang="tr-TR" altLang="tr-TR" b="1" u="sng" dirty="0" smtClean="0"/>
          </a:p>
          <a:p>
            <a:r>
              <a:rPr lang="tr-TR" altLang="tr-TR" b="1" u="sng" dirty="0" smtClean="0"/>
              <a:t>-</a:t>
            </a:r>
            <a:r>
              <a:rPr lang="tr-TR" altLang="tr-TR" b="1" u="sng" dirty="0"/>
              <a:t>Genel Türk Tarihi:</a:t>
            </a:r>
            <a:r>
              <a:rPr lang="tr-TR" altLang="tr-TR" b="1" dirty="0"/>
              <a:t> </a:t>
            </a:r>
            <a:r>
              <a:rPr lang="tr-TR" altLang="tr-TR" dirty="0"/>
              <a:t>Dr. </a:t>
            </a:r>
            <a:r>
              <a:rPr lang="tr-TR" altLang="tr-TR" dirty="0" err="1"/>
              <a:t>Öğr</a:t>
            </a:r>
            <a:r>
              <a:rPr lang="tr-TR" altLang="tr-TR" dirty="0"/>
              <a:t>. Üyesi </a:t>
            </a:r>
            <a:r>
              <a:rPr lang="tr-TR" altLang="tr-TR" dirty="0" smtClean="0"/>
              <a:t>Süleyman </a:t>
            </a:r>
            <a:r>
              <a:rPr lang="tr-TR" altLang="tr-TR" dirty="0"/>
              <a:t>ÜNÜVAR, Dr. </a:t>
            </a:r>
            <a:r>
              <a:rPr lang="tr-TR" altLang="tr-TR" dirty="0" err="1"/>
              <a:t>Öğr</a:t>
            </a:r>
            <a:r>
              <a:rPr lang="tr-TR" altLang="tr-TR" dirty="0"/>
              <a:t>. Üyesi </a:t>
            </a:r>
            <a:r>
              <a:rPr lang="tr-TR" altLang="tr-TR" dirty="0" smtClean="0"/>
              <a:t>Yunus </a:t>
            </a:r>
            <a:r>
              <a:rPr lang="tr-TR" altLang="tr-TR" dirty="0"/>
              <a:t>Emre TANSÜ, </a:t>
            </a:r>
            <a:r>
              <a:rPr lang="tr-TR" altLang="tr-TR" dirty="0" err="1"/>
              <a:t>Arş.Gör</a:t>
            </a:r>
            <a:r>
              <a:rPr lang="tr-TR" altLang="tr-TR" dirty="0" smtClean="0"/>
              <a:t>. Dr. </a:t>
            </a:r>
            <a:r>
              <a:rPr lang="tr-TR" altLang="tr-TR" dirty="0"/>
              <a:t>Mustafa DEMİR, Arş</a:t>
            </a:r>
            <a:r>
              <a:rPr lang="tr-TR" altLang="tr-TR" dirty="0" smtClean="0"/>
              <a:t>. Gör</a:t>
            </a:r>
            <a:r>
              <a:rPr lang="tr-TR" altLang="tr-TR" dirty="0"/>
              <a:t>. Özgür YÜCEL</a:t>
            </a:r>
            <a:endParaRPr lang="tr-TR" altLang="tr-TR" u="sng" dirty="0"/>
          </a:p>
          <a:p>
            <a:endParaRPr lang="tr-TR" altLang="tr-TR" b="1" u="sng" dirty="0" smtClean="0"/>
          </a:p>
          <a:p>
            <a:r>
              <a:rPr lang="tr-TR" altLang="tr-TR" b="1" u="sng" dirty="0" smtClean="0"/>
              <a:t>-</a:t>
            </a:r>
            <a:r>
              <a:rPr lang="tr-TR" altLang="tr-TR" b="1" u="sng" dirty="0"/>
              <a:t>Yeniçağ Tarihi: </a:t>
            </a:r>
            <a:r>
              <a:rPr lang="tr-TR" altLang="tr-TR" dirty="0"/>
              <a:t>Prof. Dr. Ahmet GÜNDÜZ, </a:t>
            </a:r>
            <a:r>
              <a:rPr lang="tr-TR" altLang="tr-TR" dirty="0" smtClean="0"/>
              <a:t>Yrd. D </a:t>
            </a:r>
            <a:r>
              <a:rPr lang="tr-TR" altLang="tr-TR" dirty="0"/>
              <a:t>Dr. </a:t>
            </a:r>
            <a:r>
              <a:rPr lang="tr-TR" altLang="tr-TR" dirty="0" err="1"/>
              <a:t>Öğr</a:t>
            </a:r>
            <a:r>
              <a:rPr lang="tr-TR" altLang="tr-TR" dirty="0"/>
              <a:t>. Üyesi </a:t>
            </a:r>
            <a:r>
              <a:rPr lang="tr-TR" altLang="tr-TR" dirty="0" smtClean="0"/>
              <a:t>Murat </a:t>
            </a:r>
            <a:r>
              <a:rPr lang="tr-TR" altLang="tr-TR" dirty="0"/>
              <a:t>ÇELİKDEMİR, Dr. </a:t>
            </a:r>
            <a:r>
              <a:rPr lang="tr-TR" altLang="tr-TR" dirty="0" err="1"/>
              <a:t>Öğr</a:t>
            </a:r>
            <a:r>
              <a:rPr lang="tr-TR" altLang="tr-TR" dirty="0"/>
              <a:t>. Üyesi </a:t>
            </a:r>
            <a:r>
              <a:rPr lang="tr-TR" altLang="tr-TR" dirty="0" smtClean="0"/>
              <a:t>Semiha </a:t>
            </a:r>
            <a:r>
              <a:rPr lang="tr-TR" altLang="tr-TR" dirty="0"/>
              <a:t>Zehra ÖZHARAT, Arş</a:t>
            </a:r>
            <a:r>
              <a:rPr lang="tr-TR" altLang="tr-TR" dirty="0" smtClean="0"/>
              <a:t>. Gör</a:t>
            </a:r>
            <a:r>
              <a:rPr lang="tr-TR" altLang="tr-TR" dirty="0"/>
              <a:t>. YUNUS MERCİMEK</a:t>
            </a:r>
          </a:p>
          <a:p>
            <a:endParaRPr lang="tr-TR" altLang="tr-TR" b="1" u="sng" dirty="0" smtClean="0"/>
          </a:p>
          <a:p>
            <a:r>
              <a:rPr lang="tr-TR" altLang="tr-TR" b="1" u="sng" dirty="0" smtClean="0"/>
              <a:t>-</a:t>
            </a:r>
            <a:r>
              <a:rPr lang="tr-TR" altLang="tr-TR" b="1" u="sng" dirty="0"/>
              <a:t>Yakınçağ Tarihi: </a:t>
            </a:r>
            <a:r>
              <a:rPr lang="tr-TR" altLang="tr-TR" dirty="0" err="1"/>
              <a:t>Prof.Dr</a:t>
            </a:r>
            <a:r>
              <a:rPr lang="tr-TR" altLang="tr-TR" dirty="0"/>
              <a:t>. Zeynel ÖZLÜ, Prof</a:t>
            </a:r>
            <a:r>
              <a:rPr lang="tr-TR" altLang="tr-TR" dirty="0" smtClean="0"/>
              <a:t>. Dr</a:t>
            </a:r>
            <a:r>
              <a:rPr lang="tr-TR" altLang="tr-TR" dirty="0"/>
              <a:t>. Hilmi BAYRAKTAR, Dr. </a:t>
            </a:r>
            <a:r>
              <a:rPr lang="tr-TR" altLang="tr-TR" dirty="0" err="1"/>
              <a:t>Öğr</a:t>
            </a:r>
            <a:r>
              <a:rPr lang="tr-TR" altLang="tr-TR" dirty="0"/>
              <a:t>. Üyesi </a:t>
            </a:r>
            <a:r>
              <a:rPr lang="tr-TR" altLang="tr-TR" dirty="0" smtClean="0"/>
              <a:t>Celal </a:t>
            </a:r>
            <a:r>
              <a:rPr lang="tr-TR" altLang="tr-TR" dirty="0"/>
              <a:t>PEKDOĞAN, Dr. </a:t>
            </a:r>
            <a:r>
              <a:rPr lang="tr-TR" altLang="tr-TR" dirty="0" err="1"/>
              <a:t>Öğr</a:t>
            </a:r>
            <a:r>
              <a:rPr lang="tr-TR" altLang="tr-TR" dirty="0"/>
              <a:t>. Üyesi </a:t>
            </a:r>
            <a:r>
              <a:rPr lang="tr-TR" altLang="tr-TR" dirty="0" smtClean="0"/>
              <a:t>Yüksel </a:t>
            </a:r>
            <a:r>
              <a:rPr lang="tr-TR" altLang="tr-TR" dirty="0"/>
              <a:t>BAYIL, Arş</a:t>
            </a:r>
            <a:r>
              <a:rPr lang="tr-TR" altLang="tr-TR" dirty="0" smtClean="0"/>
              <a:t>. Gör</a:t>
            </a:r>
            <a:r>
              <a:rPr lang="tr-TR" altLang="tr-TR" dirty="0"/>
              <a:t>. Mustafa ASLAN</a:t>
            </a:r>
          </a:p>
          <a:p>
            <a:endParaRPr lang="tr-TR" altLang="tr-TR" dirty="0" smtClean="0"/>
          </a:p>
          <a:p>
            <a:r>
              <a:rPr lang="tr-TR" altLang="tr-TR" dirty="0" smtClean="0"/>
              <a:t>- </a:t>
            </a:r>
            <a:r>
              <a:rPr lang="tr-TR" altLang="tr-TR" b="1" u="sng" dirty="0"/>
              <a:t>Türkiye Cumhuriyeti Tarihi: </a:t>
            </a:r>
            <a:r>
              <a:rPr lang="tr-TR" altLang="tr-TR" dirty="0"/>
              <a:t>Dr. </a:t>
            </a:r>
            <a:r>
              <a:rPr lang="tr-TR" altLang="tr-TR" dirty="0" err="1"/>
              <a:t>Öğr</a:t>
            </a:r>
            <a:r>
              <a:rPr lang="tr-TR" altLang="tr-TR" dirty="0"/>
              <a:t>. Üyesi </a:t>
            </a:r>
            <a:r>
              <a:rPr lang="tr-TR" altLang="tr-TR" dirty="0" smtClean="0"/>
              <a:t>Mehmet </a:t>
            </a:r>
            <a:r>
              <a:rPr lang="tr-TR" altLang="tr-TR" dirty="0"/>
              <a:t>BİÇİCİ, Arş</a:t>
            </a:r>
            <a:r>
              <a:rPr lang="tr-TR" altLang="tr-TR" dirty="0" smtClean="0"/>
              <a:t>. Gör</a:t>
            </a:r>
            <a:r>
              <a:rPr lang="tr-TR" altLang="tr-TR" dirty="0"/>
              <a:t>. Selim OSRAK</a:t>
            </a:r>
          </a:p>
          <a:p>
            <a:endParaRPr lang="tr-TR" dirty="0"/>
          </a:p>
        </p:txBody>
      </p:sp>
    </p:spTree>
    <p:extLst>
      <p:ext uri="{BB962C8B-B14F-4D97-AF65-F5344CB8AC3E}">
        <p14:creationId xmlns:p14="http://schemas.microsoft.com/office/powerpoint/2010/main" val="119760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Tarih Bölümü Öğrenci Mevcudu</a:t>
            </a:r>
            <a:endParaRPr lang="tr-TR" dirty="0"/>
          </a:p>
        </p:txBody>
      </p:sp>
      <p:sp>
        <p:nvSpPr>
          <p:cNvPr id="2" name="İçerik Yer Tutucusu 1"/>
          <p:cNvSpPr>
            <a:spLocks noGrp="1"/>
          </p:cNvSpPr>
          <p:nvPr>
            <p:ph idx="1"/>
          </p:nvPr>
        </p:nvSpPr>
        <p:spPr/>
        <p:txBody>
          <a:bodyPr>
            <a:normAutofit lnSpcReduction="10000"/>
          </a:bodyPr>
          <a:lstStyle/>
          <a:p>
            <a:r>
              <a:rPr lang="tr-TR" dirty="0"/>
              <a:t>Lisans:</a:t>
            </a:r>
          </a:p>
          <a:p>
            <a:r>
              <a:rPr lang="tr-TR" dirty="0"/>
              <a:t>-I. Öğretim </a:t>
            </a:r>
            <a:r>
              <a:rPr lang="tr-TR" dirty="0" smtClean="0"/>
              <a:t>261 </a:t>
            </a:r>
            <a:endParaRPr lang="tr-TR" dirty="0"/>
          </a:p>
          <a:p>
            <a:r>
              <a:rPr lang="tr-TR" dirty="0"/>
              <a:t>-II. Öğretim </a:t>
            </a:r>
            <a:r>
              <a:rPr lang="tr-TR" dirty="0" smtClean="0"/>
              <a:t>253</a:t>
            </a:r>
          </a:p>
          <a:p>
            <a:pPr marL="0" indent="0" algn="ctr">
              <a:buNone/>
            </a:pPr>
            <a:r>
              <a:rPr lang="tr-TR" dirty="0"/>
              <a:t>TOPLAM: </a:t>
            </a:r>
            <a:r>
              <a:rPr lang="tr-TR" dirty="0" smtClean="0"/>
              <a:t>514 </a:t>
            </a:r>
            <a:r>
              <a:rPr lang="tr-TR" dirty="0"/>
              <a:t>öğrenci</a:t>
            </a:r>
            <a:endParaRPr lang="tr-TR" dirty="0" smtClean="0"/>
          </a:p>
          <a:p>
            <a:r>
              <a:rPr lang="tr-TR" dirty="0"/>
              <a:t>Lisansüstü:</a:t>
            </a:r>
          </a:p>
          <a:p>
            <a:r>
              <a:rPr lang="tr-TR" dirty="0"/>
              <a:t>-Yüksek Lisans </a:t>
            </a:r>
            <a:r>
              <a:rPr lang="tr-TR" dirty="0" smtClean="0"/>
              <a:t>144</a:t>
            </a:r>
            <a:endParaRPr lang="tr-TR" dirty="0"/>
          </a:p>
          <a:p>
            <a:r>
              <a:rPr lang="tr-TR" dirty="0"/>
              <a:t>-Doktora 42 öğrenci</a:t>
            </a:r>
          </a:p>
          <a:p>
            <a:r>
              <a:rPr lang="tr-TR" dirty="0"/>
              <a:t>-Tezsiz Yüksek Lisans </a:t>
            </a:r>
            <a:r>
              <a:rPr lang="tr-TR" dirty="0" smtClean="0"/>
              <a:t>15</a:t>
            </a:r>
            <a:endParaRPr lang="tr-TR" dirty="0"/>
          </a:p>
          <a:p>
            <a:r>
              <a:rPr lang="tr-TR" dirty="0"/>
              <a:t>		TOPLAM:  öğrenci </a:t>
            </a:r>
            <a:r>
              <a:rPr lang="tr-TR" dirty="0" smtClean="0"/>
              <a:t>201</a:t>
            </a:r>
            <a:endParaRPr lang="tr-TR" dirty="0"/>
          </a:p>
          <a:p>
            <a:endParaRPr lang="tr-TR" dirty="0"/>
          </a:p>
          <a:p>
            <a:pPr marL="0" indent="0" algn="r">
              <a:buNone/>
            </a:pPr>
            <a:r>
              <a:rPr lang="tr-TR" dirty="0"/>
              <a:t>GENEL TOPLAM: </a:t>
            </a:r>
            <a:r>
              <a:rPr lang="tr-TR" dirty="0" smtClean="0"/>
              <a:t>715 </a:t>
            </a:r>
            <a:r>
              <a:rPr lang="tr-TR" dirty="0"/>
              <a:t>öğrenci</a:t>
            </a:r>
          </a:p>
          <a:p>
            <a:endParaRPr lang="tr-TR" dirty="0"/>
          </a:p>
        </p:txBody>
      </p:sp>
    </p:spTree>
    <p:extLst>
      <p:ext uri="{BB962C8B-B14F-4D97-AF65-F5344CB8AC3E}">
        <p14:creationId xmlns:p14="http://schemas.microsoft.com/office/powerpoint/2010/main" val="2461443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Bölümümüz Öğrenci Danışmanlıkları</a:t>
            </a:r>
            <a:endParaRPr lang="tr-TR" dirty="0"/>
          </a:p>
        </p:txBody>
      </p:sp>
      <p:sp>
        <p:nvSpPr>
          <p:cNvPr id="2" name="İçerik Yer Tutucusu 1"/>
          <p:cNvSpPr>
            <a:spLocks noGrp="1"/>
          </p:cNvSpPr>
          <p:nvPr>
            <p:ph idx="1"/>
          </p:nvPr>
        </p:nvSpPr>
        <p:spPr/>
        <p:txBody>
          <a:bodyPr/>
          <a:lstStyle/>
          <a:p>
            <a:r>
              <a:rPr lang="tr-TR" dirty="0" smtClean="0"/>
              <a:t>I. Öğretim</a:t>
            </a:r>
          </a:p>
          <a:p>
            <a:r>
              <a:rPr lang="tr-TR" dirty="0" smtClean="0"/>
              <a:t>1. Sınıf	Dr. Öğretim Üyesi Semiha Zehra ÖZHARAT</a:t>
            </a:r>
          </a:p>
          <a:p>
            <a:r>
              <a:rPr lang="tr-TR" dirty="0" smtClean="0"/>
              <a:t>2. Sınıf</a:t>
            </a:r>
            <a:r>
              <a:rPr lang="tr-TR" dirty="0"/>
              <a:t>	Dr. Öğretim </a:t>
            </a:r>
            <a:r>
              <a:rPr lang="tr-TR" dirty="0" smtClean="0"/>
              <a:t>Üyesi Fatma ÇAPAN</a:t>
            </a:r>
          </a:p>
          <a:p>
            <a:r>
              <a:rPr lang="tr-TR" dirty="0" smtClean="0"/>
              <a:t>3. </a:t>
            </a:r>
            <a:r>
              <a:rPr lang="tr-TR" dirty="0"/>
              <a:t>Sınıf	Dr. Öğretim Üyesi </a:t>
            </a:r>
            <a:r>
              <a:rPr lang="tr-TR" dirty="0" smtClean="0"/>
              <a:t>Mehmet BİÇİCİ</a:t>
            </a:r>
          </a:p>
          <a:p>
            <a:r>
              <a:rPr lang="tr-TR" dirty="0" smtClean="0"/>
              <a:t>4. </a:t>
            </a:r>
            <a:r>
              <a:rPr lang="tr-TR" dirty="0"/>
              <a:t>Sınıf	Dr. Öğretim </a:t>
            </a:r>
            <a:r>
              <a:rPr lang="tr-TR" dirty="0" smtClean="0"/>
              <a:t>Üyesi Süleyman ÜNÜVAR</a:t>
            </a:r>
            <a:endParaRPr lang="tr-TR" dirty="0"/>
          </a:p>
          <a:p>
            <a:endParaRPr lang="tr-TR" dirty="0"/>
          </a:p>
        </p:txBody>
      </p:sp>
      <p:sp>
        <p:nvSpPr>
          <p:cNvPr id="4" name="Sağ Ok 3"/>
          <p:cNvSpPr/>
          <p:nvPr/>
        </p:nvSpPr>
        <p:spPr>
          <a:xfrm>
            <a:off x="1719772" y="2204864"/>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1719450" y="2636912"/>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719450" y="3068960"/>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719450" y="3501008"/>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93858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a:t>Bölümümüz Öğrenci Danışmanlıkları</a:t>
            </a:r>
          </a:p>
        </p:txBody>
      </p:sp>
      <p:sp>
        <p:nvSpPr>
          <p:cNvPr id="2" name="İçerik Yer Tutucusu 1"/>
          <p:cNvSpPr>
            <a:spLocks noGrp="1"/>
          </p:cNvSpPr>
          <p:nvPr>
            <p:ph idx="1"/>
          </p:nvPr>
        </p:nvSpPr>
        <p:spPr/>
        <p:txBody>
          <a:bodyPr/>
          <a:lstStyle/>
          <a:p>
            <a:r>
              <a:rPr lang="tr-TR" dirty="0" smtClean="0"/>
              <a:t>II. </a:t>
            </a:r>
            <a:r>
              <a:rPr lang="tr-TR" dirty="0"/>
              <a:t>Öğretim</a:t>
            </a:r>
          </a:p>
          <a:p>
            <a:r>
              <a:rPr lang="tr-TR" dirty="0"/>
              <a:t>1. Sınıf	Dr. Öğretim Üyesi Semiha Zehra ÖZHARAT</a:t>
            </a:r>
          </a:p>
          <a:p>
            <a:r>
              <a:rPr lang="tr-TR" dirty="0"/>
              <a:t>2. Sınıf	Dr. Öğretim Üyesi </a:t>
            </a:r>
            <a:r>
              <a:rPr lang="tr-TR" dirty="0" smtClean="0"/>
              <a:t>Yunus Emre TANSÜ</a:t>
            </a:r>
          </a:p>
          <a:p>
            <a:r>
              <a:rPr lang="tr-TR" dirty="0" smtClean="0"/>
              <a:t>3</a:t>
            </a:r>
            <a:r>
              <a:rPr lang="tr-TR" dirty="0"/>
              <a:t>. Sınıf	Dr. Öğretim Üyesi </a:t>
            </a:r>
            <a:r>
              <a:rPr lang="tr-TR" dirty="0" smtClean="0"/>
              <a:t>Celal PEKDOĞAN</a:t>
            </a:r>
            <a:endParaRPr lang="tr-TR" dirty="0"/>
          </a:p>
          <a:p>
            <a:r>
              <a:rPr lang="tr-TR" dirty="0"/>
              <a:t>4. Sınıf	Dr. Öğretim Üyesi </a:t>
            </a:r>
            <a:r>
              <a:rPr lang="tr-TR" dirty="0" smtClean="0"/>
              <a:t>Yüksel BAYIL</a:t>
            </a:r>
            <a:endParaRPr lang="tr-TR" dirty="0"/>
          </a:p>
          <a:p>
            <a:endParaRPr lang="tr-TR" dirty="0"/>
          </a:p>
        </p:txBody>
      </p:sp>
      <p:sp>
        <p:nvSpPr>
          <p:cNvPr id="4" name="Sağ Ok 3"/>
          <p:cNvSpPr/>
          <p:nvPr/>
        </p:nvSpPr>
        <p:spPr>
          <a:xfrm>
            <a:off x="1725899" y="2237457"/>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1725899" y="2636912"/>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710247" y="3068960"/>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725899" y="3501008"/>
            <a:ext cx="504056"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7930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865</TotalTime>
  <Words>1122</Words>
  <Application>Microsoft Office PowerPoint</Application>
  <PresentationFormat>Ekran Gösterisi (4:3)</PresentationFormat>
  <Paragraphs>208</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Hasır</vt:lpstr>
      <vt:lpstr>TARİH BÖLÜMÜ ORYANTASYON TOPLANTISI</vt:lpstr>
      <vt:lpstr>50.000’den fazla öğrenci bulunan Üniversitemizde; </vt:lpstr>
      <vt:lpstr>Üniversitemizin Genel Yapısı</vt:lpstr>
      <vt:lpstr>KAMPÜS İÇİNDE NE YAPABİLİRİM?</vt:lpstr>
      <vt:lpstr>Bölümümüz ile İlgili Genel Bilgiler</vt:lpstr>
      <vt:lpstr>PowerPoint Sunusu</vt:lpstr>
      <vt:lpstr>Tarih Bölümü Öğrenci Mevcudu</vt:lpstr>
      <vt:lpstr>Bölümümüz Öğrenci Danışmanlıkları</vt:lpstr>
      <vt:lpstr>Bölümümüz Öğrenci Danışmanlıkları</vt:lpstr>
      <vt:lpstr>Bölümümüz Öğrenci Danışmanlıkları (Araştırma Görevlileri)</vt:lpstr>
      <vt:lpstr>Mezun olmadan önce ne olduğunu öğrenmeniz gereken sınavlar</vt:lpstr>
      <vt:lpstr>PowerPoint Sunusu</vt:lpstr>
      <vt:lpstr>Tarih Bölümü İletişim Kanalları</vt:lpstr>
      <vt:lpstr>GAZİANTEP ÜNİVERSİTESİ FEN EDEBİYAT TARİH</vt:lpstr>
      <vt:lpstr>Farabi Değişim Programı, Yükseköğretim Kurumları Arasında Öğrenci ve Öğretim Üyesi Değişim Programı, üniversite ve yüksek teknoloji enstitüleri bünyesinde ön lisans, lisans, yüksek lisans ve doktora düzeyinde eğitim-öğretim yapan yükseköğretim kurumları arasında öğrenci ve öğretim üyesi değişim programıdır. </vt:lpstr>
      <vt:lpstr>PowerPoint Sunusu</vt:lpstr>
      <vt:lpstr>FAZLADAN NASIL DERS ALIRIM?</vt:lpstr>
      <vt:lpstr>NOT ORTALAMAM KAÇ OLURSA REPEAT (TEKRAR) DURUMUNA DÜŞERİM?</vt:lpstr>
      <vt:lpstr>İyi de Repeat ne demek?</vt:lpstr>
      <vt:lpstr>Peki derse gelmezsek ne olur?</vt:lpstr>
      <vt:lpstr>Nasıl mezun olurum?</vt:lpstr>
      <vt:lpstr>Not Skalası</vt:lpstr>
      <vt:lpstr>Öğrenci – Bölüm İlişkisi</vt:lpstr>
      <vt:lpstr>Çok Önemli ve Acil Durumlarda!</vt:lpstr>
      <vt:lpstr>Bölümle iletişim ve irtibat kanalları  (Çok acil durumlar hariç)</vt:lpstr>
      <vt:lpstr>Kayıt ve ders seçme döneminde</vt:lpstr>
      <vt:lpstr>Sorumluluk öğrencinindir</vt:lpstr>
      <vt:lpstr>Çift anadal programının amacı, anadal lisans programlarını üstün başarıyla yürüten öğrencilerin, aynı zamanda ikinci bir dalda lisans diploması almak üzere öğrenim görmelerini sağlamaktır.  </vt:lpstr>
      <vt:lpstr>PowerPoint Sunusu</vt:lpstr>
      <vt:lpstr>ÇİFT ANADAL VE YANDAL PROGRAMLARI İLE ÖĞRENİM GÖREBİLECEĞİNİZ BÖLÜMLER </vt:lpstr>
      <vt:lpstr>PowerPoint Sunusu</vt:lpstr>
      <vt:lpstr>YATAY GEÇİŞ</vt:lpstr>
      <vt:lpstr>Güzel ve Mutlu Günler Geçirmeniz dileğiyle Aramıza Hoş geldiniz…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SOSYOLOJİ BÖLÜMÜ ORYANTASYON</dc:title>
  <dc:creator>user</dc:creator>
  <cp:lastModifiedBy>PC</cp:lastModifiedBy>
  <cp:revision>86</cp:revision>
  <dcterms:created xsi:type="dcterms:W3CDTF">2017-09-27T07:52:29Z</dcterms:created>
  <dcterms:modified xsi:type="dcterms:W3CDTF">2018-10-22T11:05:13Z</dcterms:modified>
</cp:coreProperties>
</file>